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4"/>
  </p:notesMasterIdLst>
  <p:sldIdLst>
    <p:sldId id="256" r:id="rId3"/>
    <p:sldId id="259" r:id="rId4"/>
    <p:sldId id="283" r:id="rId5"/>
    <p:sldId id="262" r:id="rId6"/>
    <p:sldId id="260" r:id="rId7"/>
    <p:sldId id="264" r:id="rId8"/>
    <p:sldId id="266" r:id="rId9"/>
    <p:sldId id="267" r:id="rId10"/>
    <p:sldId id="268" r:id="rId11"/>
    <p:sldId id="270" r:id="rId12"/>
    <p:sldId id="271" r:id="rId13"/>
    <p:sldId id="272" r:id="rId14"/>
    <p:sldId id="273" r:id="rId15"/>
    <p:sldId id="274" r:id="rId16"/>
    <p:sldId id="275" r:id="rId17"/>
    <p:sldId id="276" r:id="rId18"/>
    <p:sldId id="278" r:id="rId19"/>
    <p:sldId id="277" r:id="rId20"/>
    <p:sldId id="280" r:id="rId21"/>
    <p:sldId id="282" r:id="rId22"/>
    <p:sldId id="281" r:id="rId23"/>
  </p:sldIdLst>
  <p:sldSz cx="9144000" cy="6858000" type="screen4x3"/>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33"/>
    <a:srgbClr val="17375E"/>
    <a:srgbClr val="406A80"/>
    <a:srgbClr val="032E62"/>
    <a:srgbClr val="88C5CC"/>
    <a:srgbClr val="03A9D7"/>
    <a:srgbClr val="45556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5"/>
    <p:restoredTop sz="69114" autoAdjust="0"/>
  </p:normalViewPr>
  <p:slideViewPr>
    <p:cSldViewPr snapToGrid="0">
      <p:cViewPr varScale="1">
        <p:scale>
          <a:sx n="71" d="100"/>
          <a:sy n="71" d="100"/>
        </p:scale>
        <p:origin x="2229" y="4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33D89DD-897D-4ED7-9173-A0FEDAE87B55}" type="doc">
      <dgm:prSet loTypeId="urn:microsoft.com/office/officeart/2005/8/layout/process1" loCatId="process" qsTypeId="urn:microsoft.com/office/officeart/2005/8/quickstyle/simple1" qsCatId="simple" csTypeId="urn:microsoft.com/office/officeart/2005/8/colors/accent1_2" csCatId="accent1" phldr="1"/>
      <dgm:spPr/>
    </dgm:pt>
    <dgm:pt modelId="{11EE6DBC-17E6-46F6-A33E-9E81CB8E472C}">
      <dgm:prSet phldrT="[Testo]"/>
      <dgm:spPr/>
      <dgm:t>
        <a:bodyPr/>
        <a:lstStyle/>
        <a:p>
          <a:r>
            <a:rPr lang="it-IT" dirty="0" err="1"/>
            <a:t>Crawling</a:t>
          </a:r>
          <a:endParaRPr lang="it-IT" dirty="0"/>
        </a:p>
      </dgm:t>
    </dgm:pt>
    <dgm:pt modelId="{31E0120B-094E-45E8-A676-E189E16644E2}" type="parTrans" cxnId="{A6E546C0-C78F-4B92-9BB8-C346B042808E}">
      <dgm:prSet/>
      <dgm:spPr/>
      <dgm:t>
        <a:bodyPr/>
        <a:lstStyle/>
        <a:p>
          <a:endParaRPr lang="it-IT"/>
        </a:p>
      </dgm:t>
    </dgm:pt>
    <dgm:pt modelId="{D3CABC3D-D940-43C7-930E-96A9489A4E23}" type="sibTrans" cxnId="{A6E546C0-C78F-4B92-9BB8-C346B042808E}">
      <dgm:prSet/>
      <dgm:spPr/>
      <dgm:t>
        <a:bodyPr/>
        <a:lstStyle/>
        <a:p>
          <a:r>
            <a:rPr lang="it-IT" dirty="0"/>
            <a:t>Grafo</a:t>
          </a:r>
        </a:p>
      </dgm:t>
    </dgm:pt>
    <dgm:pt modelId="{F0E125C3-F6F0-49B3-BDE1-41A29164C8DA}">
      <dgm:prSet phldrT="[Testo]"/>
      <dgm:spPr/>
      <dgm:t>
        <a:bodyPr/>
        <a:lstStyle/>
        <a:p>
          <a:r>
            <a:rPr lang="it-IT" b="0" i="0" dirty="0"/>
            <a:t>​Feature </a:t>
          </a:r>
          <a:r>
            <a:rPr lang="it-IT" b="0" i="0" dirty="0" err="1"/>
            <a:t>construction</a:t>
          </a:r>
          <a:endParaRPr lang="it-IT" dirty="0"/>
        </a:p>
      </dgm:t>
    </dgm:pt>
    <dgm:pt modelId="{A5CC4BFF-9F82-4EC6-8E72-5CAA877167BE}" type="parTrans" cxnId="{AF4F16F9-7096-4C51-82F7-1B79F525CBEE}">
      <dgm:prSet/>
      <dgm:spPr/>
      <dgm:t>
        <a:bodyPr/>
        <a:lstStyle/>
        <a:p>
          <a:endParaRPr lang="it-IT"/>
        </a:p>
      </dgm:t>
    </dgm:pt>
    <dgm:pt modelId="{35FB5551-6637-43DF-9299-9D8EDFB3D5F0}" type="sibTrans" cxnId="{AF4F16F9-7096-4C51-82F7-1B79F525CBEE}">
      <dgm:prSet/>
      <dgm:spPr/>
      <dgm:t>
        <a:bodyPr/>
        <a:lstStyle/>
        <a:p>
          <a:r>
            <a:rPr lang="it-IT" dirty="0"/>
            <a:t>Struttura, testo, combinato</a:t>
          </a:r>
        </a:p>
      </dgm:t>
    </dgm:pt>
    <dgm:pt modelId="{EB7F2839-3C5F-4E59-8129-8D1F9D4BCBA9}">
      <dgm:prSet phldrT="[Testo]"/>
      <dgm:spPr/>
      <dgm:t>
        <a:bodyPr/>
        <a:lstStyle/>
        <a:p>
          <a:r>
            <a:rPr lang="it-IT" dirty="0"/>
            <a:t>Clustering</a:t>
          </a:r>
        </a:p>
      </dgm:t>
    </dgm:pt>
    <dgm:pt modelId="{17237581-0793-4506-929C-48A7C371D452}" type="parTrans" cxnId="{35E6CB79-06DE-459D-B4FD-3D4FAFDA6175}">
      <dgm:prSet/>
      <dgm:spPr/>
      <dgm:t>
        <a:bodyPr/>
        <a:lstStyle/>
        <a:p>
          <a:endParaRPr lang="it-IT"/>
        </a:p>
      </dgm:t>
    </dgm:pt>
    <dgm:pt modelId="{5430D109-17CE-415E-A0C4-695E738531D8}" type="sibTrans" cxnId="{35E6CB79-06DE-459D-B4FD-3D4FAFDA6175}">
      <dgm:prSet/>
      <dgm:spPr/>
      <dgm:t>
        <a:bodyPr/>
        <a:lstStyle/>
        <a:p>
          <a:endParaRPr lang="it-IT"/>
        </a:p>
      </dgm:t>
    </dgm:pt>
    <dgm:pt modelId="{1B662A0B-BB07-4B1D-A7FB-8FF82F72A1A7}" type="pres">
      <dgm:prSet presAssocID="{A33D89DD-897D-4ED7-9173-A0FEDAE87B55}" presName="Name0" presStyleCnt="0">
        <dgm:presLayoutVars>
          <dgm:dir/>
          <dgm:resizeHandles val="exact"/>
        </dgm:presLayoutVars>
      </dgm:prSet>
      <dgm:spPr/>
    </dgm:pt>
    <dgm:pt modelId="{DD6F024D-3184-4CA4-9A18-6A82EC4A0A21}" type="pres">
      <dgm:prSet presAssocID="{11EE6DBC-17E6-46F6-A33E-9E81CB8E472C}" presName="node" presStyleLbl="node1" presStyleIdx="0" presStyleCnt="3" custScaleX="48734" custScaleY="50211">
        <dgm:presLayoutVars>
          <dgm:bulletEnabled val="1"/>
        </dgm:presLayoutVars>
      </dgm:prSet>
      <dgm:spPr/>
    </dgm:pt>
    <dgm:pt modelId="{35E237F2-4D1B-4618-B529-3EFFCDF5F45E}" type="pres">
      <dgm:prSet presAssocID="{D3CABC3D-D940-43C7-930E-96A9489A4E23}" presName="sibTrans" presStyleLbl="sibTrans2D1" presStyleIdx="0" presStyleCnt="2" custScaleX="165299"/>
      <dgm:spPr/>
    </dgm:pt>
    <dgm:pt modelId="{6942E119-A28C-4997-8011-6D8A800C3095}" type="pres">
      <dgm:prSet presAssocID="{D3CABC3D-D940-43C7-930E-96A9489A4E23}" presName="connectorText" presStyleLbl="sibTrans2D1" presStyleIdx="0" presStyleCnt="2"/>
      <dgm:spPr/>
    </dgm:pt>
    <dgm:pt modelId="{DFC74696-8848-4576-8365-46D5443FA989}" type="pres">
      <dgm:prSet presAssocID="{F0E125C3-F6F0-49B3-BDE1-41A29164C8DA}" presName="node" presStyleLbl="node1" presStyleIdx="1" presStyleCnt="3" custScaleX="47860" custScaleY="53776">
        <dgm:presLayoutVars>
          <dgm:bulletEnabled val="1"/>
        </dgm:presLayoutVars>
      </dgm:prSet>
      <dgm:spPr/>
    </dgm:pt>
    <dgm:pt modelId="{2856E9C5-F607-49C9-AD2F-1BCC10EA4300}" type="pres">
      <dgm:prSet presAssocID="{35FB5551-6637-43DF-9299-9D8EDFB3D5F0}" presName="sibTrans" presStyleLbl="sibTrans2D1" presStyleIdx="1" presStyleCnt="2" custScaleX="164249" custScaleY="96624"/>
      <dgm:spPr/>
    </dgm:pt>
    <dgm:pt modelId="{5344B11F-2AD5-407E-B9C0-F52830904517}" type="pres">
      <dgm:prSet presAssocID="{35FB5551-6637-43DF-9299-9D8EDFB3D5F0}" presName="connectorText" presStyleLbl="sibTrans2D1" presStyleIdx="1" presStyleCnt="2"/>
      <dgm:spPr/>
    </dgm:pt>
    <dgm:pt modelId="{5AAEB72F-D722-44E8-A710-ED68C6B1F423}" type="pres">
      <dgm:prSet presAssocID="{EB7F2839-3C5F-4E59-8129-8D1F9D4BCBA9}" presName="node" presStyleLbl="node1" presStyleIdx="2" presStyleCnt="3" custScaleX="50888" custScaleY="53522">
        <dgm:presLayoutVars>
          <dgm:bulletEnabled val="1"/>
        </dgm:presLayoutVars>
      </dgm:prSet>
      <dgm:spPr/>
    </dgm:pt>
  </dgm:ptLst>
  <dgm:cxnLst>
    <dgm:cxn modelId="{2E6F3147-BCAA-4F8A-9252-CB1897A36439}" type="presOf" srcId="{F0E125C3-F6F0-49B3-BDE1-41A29164C8DA}" destId="{DFC74696-8848-4576-8365-46D5443FA989}" srcOrd="0" destOrd="0" presId="urn:microsoft.com/office/officeart/2005/8/layout/process1"/>
    <dgm:cxn modelId="{D98F820D-1DBE-49D3-A2DB-7740212FD6AF}" type="presOf" srcId="{35FB5551-6637-43DF-9299-9D8EDFB3D5F0}" destId="{5344B11F-2AD5-407E-B9C0-F52830904517}" srcOrd="1" destOrd="0" presId="urn:microsoft.com/office/officeart/2005/8/layout/process1"/>
    <dgm:cxn modelId="{738F29EA-A6C4-4D30-89A1-EA191AC4F25F}" type="presOf" srcId="{D3CABC3D-D940-43C7-930E-96A9489A4E23}" destId="{35E237F2-4D1B-4618-B529-3EFFCDF5F45E}" srcOrd="0" destOrd="0" presId="urn:microsoft.com/office/officeart/2005/8/layout/process1"/>
    <dgm:cxn modelId="{44EC1C94-5B96-4D29-94F6-BBFFDC627276}" type="presOf" srcId="{D3CABC3D-D940-43C7-930E-96A9489A4E23}" destId="{6942E119-A28C-4997-8011-6D8A800C3095}" srcOrd="1" destOrd="0" presId="urn:microsoft.com/office/officeart/2005/8/layout/process1"/>
    <dgm:cxn modelId="{A90F53E9-7781-4ED1-871A-E34268E9AF11}" type="presOf" srcId="{35FB5551-6637-43DF-9299-9D8EDFB3D5F0}" destId="{2856E9C5-F607-49C9-AD2F-1BCC10EA4300}" srcOrd="0" destOrd="0" presId="urn:microsoft.com/office/officeart/2005/8/layout/process1"/>
    <dgm:cxn modelId="{AF4F16F9-7096-4C51-82F7-1B79F525CBEE}" srcId="{A33D89DD-897D-4ED7-9173-A0FEDAE87B55}" destId="{F0E125C3-F6F0-49B3-BDE1-41A29164C8DA}" srcOrd="1" destOrd="0" parTransId="{A5CC4BFF-9F82-4EC6-8E72-5CAA877167BE}" sibTransId="{35FB5551-6637-43DF-9299-9D8EDFB3D5F0}"/>
    <dgm:cxn modelId="{A6E546C0-C78F-4B92-9BB8-C346B042808E}" srcId="{A33D89DD-897D-4ED7-9173-A0FEDAE87B55}" destId="{11EE6DBC-17E6-46F6-A33E-9E81CB8E472C}" srcOrd="0" destOrd="0" parTransId="{31E0120B-094E-45E8-A676-E189E16644E2}" sibTransId="{D3CABC3D-D940-43C7-930E-96A9489A4E23}"/>
    <dgm:cxn modelId="{063873AB-459B-41DE-84F7-CFF3D29B80ED}" type="presOf" srcId="{A33D89DD-897D-4ED7-9173-A0FEDAE87B55}" destId="{1B662A0B-BB07-4B1D-A7FB-8FF82F72A1A7}" srcOrd="0" destOrd="0" presId="urn:microsoft.com/office/officeart/2005/8/layout/process1"/>
    <dgm:cxn modelId="{35E6CB79-06DE-459D-B4FD-3D4FAFDA6175}" srcId="{A33D89DD-897D-4ED7-9173-A0FEDAE87B55}" destId="{EB7F2839-3C5F-4E59-8129-8D1F9D4BCBA9}" srcOrd="2" destOrd="0" parTransId="{17237581-0793-4506-929C-48A7C371D452}" sibTransId="{5430D109-17CE-415E-A0C4-695E738531D8}"/>
    <dgm:cxn modelId="{C419CBC2-96BB-45D6-8202-818036941C63}" type="presOf" srcId="{EB7F2839-3C5F-4E59-8129-8D1F9D4BCBA9}" destId="{5AAEB72F-D722-44E8-A710-ED68C6B1F423}" srcOrd="0" destOrd="0" presId="urn:microsoft.com/office/officeart/2005/8/layout/process1"/>
    <dgm:cxn modelId="{5F41BB63-EC94-44F6-BFE4-CDFADBEC62CA}" type="presOf" srcId="{11EE6DBC-17E6-46F6-A33E-9E81CB8E472C}" destId="{DD6F024D-3184-4CA4-9A18-6A82EC4A0A21}" srcOrd="0" destOrd="0" presId="urn:microsoft.com/office/officeart/2005/8/layout/process1"/>
    <dgm:cxn modelId="{F63EB9FB-ABEE-491A-915D-A31FAA3D3951}" type="presParOf" srcId="{1B662A0B-BB07-4B1D-A7FB-8FF82F72A1A7}" destId="{DD6F024D-3184-4CA4-9A18-6A82EC4A0A21}" srcOrd="0" destOrd="0" presId="urn:microsoft.com/office/officeart/2005/8/layout/process1"/>
    <dgm:cxn modelId="{00A3E9D1-ADB4-4492-BD07-4123C34030E3}" type="presParOf" srcId="{1B662A0B-BB07-4B1D-A7FB-8FF82F72A1A7}" destId="{35E237F2-4D1B-4618-B529-3EFFCDF5F45E}" srcOrd="1" destOrd="0" presId="urn:microsoft.com/office/officeart/2005/8/layout/process1"/>
    <dgm:cxn modelId="{582F7FAE-C3A0-4C24-9A71-F716643E0906}" type="presParOf" srcId="{35E237F2-4D1B-4618-B529-3EFFCDF5F45E}" destId="{6942E119-A28C-4997-8011-6D8A800C3095}" srcOrd="0" destOrd="0" presId="urn:microsoft.com/office/officeart/2005/8/layout/process1"/>
    <dgm:cxn modelId="{652884F5-2654-4771-8DDF-23BD7C6F81CD}" type="presParOf" srcId="{1B662A0B-BB07-4B1D-A7FB-8FF82F72A1A7}" destId="{DFC74696-8848-4576-8365-46D5443FA989}" srcOrd="2" destOrd="0" presId="urn:microsoft.com/office/officeart/2005/8/layout/process1"/>
    <dgm:cxn modelId="{0F96221C-4847-4955-86EE-DFCA90DFE283}" type="presParOf" srcId="{1B662A0B-BB07-4B1D-A7FB-8FF82F72A1A7}" destId="{2856E9C5-F607-49C9-AD2F-1BCC10EA4300}" srcOrd="3" destOrd="0" presId="urn:microsoft.com/office/officeart/2005/8/layout/process1"/>
    <dgm:cxn modelId="{2623EA6E-C35D-4E60-8745-95C718BFD3F6}" type="presParOf" srcId="{2856E9C5-F607-49C9-AD2F-1BCC10EA4300}" destId="{5344B11F-2AD5-407E-B9C0-F52830904517}" srcOrd="0" destOrd="0" presId="urn:microsoft.com/office/officeart/2005/8/layout/process1"/>
    <dgm:cxn modelId="{FFA9273E-8CD3-46ED-A553-5708AB34331E}" type="presParOf" srcId="{1B662A0B-BB07-4B1D-A7FB-8FF82F72A1A7}" destId="{5AAEB72F-D722-44E8-A710-ED68C6B1F423}"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6F024D-3184-4CA4-9A18-6A82EC4A0A21}">
      <dsp:nvSpPr>
        <dsp:cNvPr id="0" name=""/>
        <dsp:cNvSpPr/>
      </dsp:nvSpPr>
      <dsp:spPr>
        <a:xfrm>
          <a:off x="1339" y="968397"/>
          <a:ext cx="1775120" cy="109735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err="1"/>
            <a:t>Crawling</a:t>
          </a:r>
          <a:endParaRPr lang="it-IT" sz="2200" kern="1200" dirty="0"/>
        </a:p>
      </dsp:txBody>
      <dsp:txXfrm>
        <a:off x="33479" y="1000537"/>
        <a:ext cx="1710840" cy="1033071"/>
      </dsp:txXfrm>
    </dsp:sp>
    <dsp:sp modelId="{35E237F2-4D1B-4618-B529-3EFFCDF5F45E}">
      <dsp:nvSpPr>
        <dsp:cNvPr id="0" name=""/>
        <dsp:cNvSpPr/>
      </dsp:nvSpPr>
      <dsp:spPr>
        <a:xfrm>
          <a:off x="1888586" y="1065406"/>
          <a:ext cx="1276444" cy="9033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it-IT" sz="1300" kern="1200" dirty="0"/>
            <a:t>Grafo</a:t>
          </a:r>
        </a:p>
      </dsp:txBody>
      <dsp:txXfrm>
        <a:off x="1888586" y="1246072"/>
        <a:ext cx="1005444" cy="542000"/>
      </dsp:txXfrm>
    </dsp:sp>
    <dsp:sp modelId="{DFC74696-8848-4576-8365-46D5443FA989}">
      <dsp:nvSpPr>
        <dsp:cNvPr id="0" name=""/>
        <dsp:cNvSpPr/>
      </dsp:nvSpPr>
      <dsp:spPr>
        <a:xfrm>
          <a:off x="3233447" y="929440"/>
          <a:ext cx="1743285" cy="117526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b="0" i="0" kern="1200" dirty="0"/>
            <a:t>​Feature </a:t>
          </a:r>
          <a:r>
            <a:rPr lang="it-IT" sz="2200" b="0" i="0" kern="1200" dirty="0" err="1"/>
            <a:t>construction</a:t>
          </a:r>
          <a:endParaRPr lang="it-IT" sz="2200" kern="1200" dirty="0"/>
        </a:p>
      </dsp:txBody>
      <dsp:txXfrm>
        <a:off x="3267869" y="963862"/>
        <a:ext cx="1674441" cy="1106420"/>
      </dsp:txXfrm>
    </dsp:sp>
    <dsp:sp modelId="{2856E9C5-F607-49C9-AD2F-1BCC10EA4300}">
      <dsp:nvSpPr>
        <dsp:cNvPr id="0" name=""/>
        <dsp:cNvSpPr/>
      </dsp:nvSpPr>
      <dsp:spPr>
        <a:xfrm>
          <a:off x="5092913" y="1080655"/>
          <a:ext cx="1268336" cy="87283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it-IT" sz="1300" kern="1200" dirty="0"/>
            <a:t>Struttura, testo, combinato</a:t>
          </a:r>
        </a:p>
      </dsp:txBody>
      <dsp:txXfrm>
        <a:off x="5092913" y="1255222"/>
        <a:ext cx="1006486" cy="523701"/>
      </dsp:txXfrm>
    </dsp:sp>
    <dsp:sp modelId="{5AAEB72F-D722-44E8-A710-ED68C6B1F423}">
      <dsp:nvSpPr>
        <dsp:cNvPr id="0" name=""/>
        <dsp:cNvSpPr/>
      </dsp:nvSpPr>
      <dsp:spPr>
        <a:xfrm>
          <a:off x="6433720" y="932216"/>
          <a:ext cx="1853579" cy="116971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it-IT" sz="2200" kern="1200" dirty="0"/>
            <a:t>Clustering</a:t>
          </a:r>
        </a:p>
      </dsp:txBody>
      <dsp:txXfrm>
        <a:off x="6467980" y="966476"/>
        <a:ext cx="1785059" cy="1101193"/>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30.png>
</file>

<file path=ppt/media/image14.png>
</file>

<file path=ppt/media/image140.png>
</file>

<file path=ppt/media/image15.png>
</file>

<file path=ppt/media/image150.png>
</file>

<file path=ppt/media/image16.png>
</file>

<file path=ppt/media/image17.png>
</file>

<file path=ppt/media/image170.png>
</file>

<file path=ppt/media/image18.png>
</file>

<file path=ppt/media/image19.png>
</file>

<file path=ppt/media/image2.png>
</file>

<file path=ppt/media/image20.png>
</file>

<file path=ppt/media/image20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95" name="PlaceHolder 1"/>
          <p:cNvSpPr>
            <a:spLocks noGrp="1"/>
          </p:cNvSpPr>
          <p:nvPr>
            <p:ph type="body"/>
          </p:nvPr>
        </p:nvSpPr>
        <p:spPr>
          <a:xfrm>
            <a:off x="756000" y="5078520"/>
            <a:ext cx="6047640" cy="4811040"/>
          </a:xfrm>
          <a:prstGeom prst="rect">
            <a:avLst/>
          </a:prstGeom>
        </p:spPr>
        <p:txBody>
          <a:bodyPr lIns="0" tIns="0" rIns="0" bIns="0"/>
          <a:lstStyle/>
          <a:p>
            <a:r>
              <a:rPr lang="en-US" sz="2000" b="0" strike="noStrike" spc="-1">
                <a:solidFill>
                  <a:srgbClr val="000000"/>
                </a:solidFill>
                <a:uFill>
                  <a:solidFill>
                    <a:srgbClr val="FFFFFF"/>
                  </a:solidFill>
                </a:uFill>
                <a:latin typeface="Arial"/>
              </a:rPr>
              <a:t>Click to edit the notes format</a:t>
            </a:r>
          </a:p>
        </p:txBody>
      </p:sp>
      <p:sp>
        <p:nvSpPr>
          <p:cNvPr id="196" name="PlaceHolder 2"/>
          <p:cNvSpPr>
            <a:spLocks noGrp="1"/>
          </p:cNvSpPr>
          <p:nvPr>
            <p:ph type="hdr"/>
          </p:nvPr>
        </p:nvSpPr>
        <p:spPr>
          <a:xfrm>
            <a:off x="0" y="0"/>
            <a:ext cx="3280680" cy="534240"/>
          </a:xfrm>
          <a:prstGeom prst="rect">
            <a:avLst/>
          </a:prstGeom>
        </p:spPr>
        <p:txBody>
          <a:bodyPr lIns="0" tIns="0" rIns="0" bIns="0"/>
          <a:lstStyle/>
          <a:p>
            <a:r>
              <a:rPr lang="en-US" sz="1400" b="0" strike="noStrike" spc="-1">
                <a:solidFill>
                  <a:srgbClr val="000000"/>
                </a:solidFill>
                <a:uFill>
                  <a:solidFill>
                    <a:srgbClr val="FFFFFF"/>
                  </a:solidFill>
                </a:uFill>
                <a:latin typeface="Times New Roman"/>
              </a:rPr>
              <a:t>&lt;header&gt;</a:t>
            </a:r>
          </a:p>
        </p:txBody>
      </p:sp>
      <p:sp>
        <p:nvSpPr>
          <p:cNvPr id="197" name="PlaceHolder 3"/>
          <p:cNvSpPr>
            <a:spLocks noGrp="1"/>
          </p:cNvSpPr>
          <p:nvPr>
            <p:ph type="dt"/>
          </p:nvPr>
        </p:nvSpPr>
        <p:spPr>
          <a:xfrm>
            <a:off x="4278960" y="0"/>
            <a:ext cx="3280680" cy="534240"/>
          </a:xfrm>
          <a:prstGeom prst="rect">
            <a:avLst/>
          </a:prstGeom>
        </p:spPr>
        <p:txBody>
          <a:bodyPr lIns="0" tIns="0" rIns="0" bIns="0"/>
          <a:lstStyle/>
          <a:p>
            <a:pPr algn="r"/>
            <a:r>
              <a:rPr lang="en-US" sz="1400" b="0" strike="noStrike" spc="-1">
                <a:solidFill>
                  <a:srgbClr val="000000"/>
                </a:solidFill>
                <a:uFill>
                  <a:solidFill>
                    <a:srgbClr val="FFFFFF"/>
                  </a:solidFill>
                </a:uFill>
                <a:latin typeface="Times New Roman"/>
              </a:rPr>
              <a:t>&lt;date/time&gt;</a:t>
            </a:r>
          </a:p>
        </p:txBody>
      </p:sp>
      <p:sp>
        <p:nvSpPr>
          <p:cNvPr id="198" name="PlaceHolder 4"/>
          <p:cNvSpPr>
            <a:spLocks noGrp="1"/>
          </p:cNvSpPr>
          <p:nvPr>
            <p:ph type="ftr"/>
          </p:nvPr>
        </p:nvSpPr>
        <p:spPr>
          <a:xfrm>
            <a:off x="0" y="10157400"/>
            <a:ext cx="3280680" cy="534240"/>
          </a:xfrm>
          <a:prstGeom prst="rect">
            <a:avLst/>
          </a:prstGeom>
        </p:spPr>
        <p:txBody>
          <a:bodyPr lIns="0" tIns="0" rIns="0" bIns="0" anchor="b"/>
          <a:lstStyle/>
          <a:p>
            <a:r>
              <a:rPr lang="en-US" sz="1400" b="0" strike="noStrike" spc="-1">
                <a:solidFill>
                  <a:srgbClr val="000000"/>
                </a:solidFill>
                <a:uFill>
                  <a:solidFill>
                    <a:srgbClr val="FFFFFF"/>
                  </a:solidFill>
                </a:uFill>
                <a:latin typeface="Times New Roman"/>
              </a:rPr>
              <a:t>&lt;footer&gt;</a:t>
            </a:r>
          </a:p>
        </p:txBody>
      </p:sp>
      <p:sp>
        <p:nvSpPr>
          <p:cNvPr id="199" name="PlaceHolder 5"/>
          <p:cNvSpPr>
            <a:spLocks noGrp="1"/>
          </p:cNvSpPr>
          <p:nvPr>
            <p:ph type="sldNum"/>
          </p:nvPr>
        </p:nvSpPr>
        <p:spPr>
          <a:xfrm>
            <a:off x="4278960" y="10157400"/>
            <a:ext cx="3280680" cy="534240"/>
          </a:xfrm>
          <a:prstGeom prst="rect">
            <a:avLst/>
          </a:prstGeom>
        </p:spPr>
        <p:txBody>
          <a:bodyPr lIns="0" tIns="0" rIns="0" bIns="0" anchor="b"/>
          <a:lstStyle/>
          <a:p>
            <a:pPr algn="r"/>
            <a:fld id="{0A7D5C20-3CAC-4BBD-8BC9-3D046BB5CC2F}" type="slidenum">
              <a:rPr lang="en-US" sz="1400" b="0" strike="noStrike" spc="-1">
                <a:solidFill>
                  <a:srgbClr val="000000"/>
                </a:solidFill>
                <a:uFill>
                  <a:solidFill>
                    <a:srgbClr val="FFFFFF"/>
                  </a:solidFill>
                </a:uFill>
                <a:latin typeface="Times New Roman"/>
              </a:rPr>
              <a:t>‹N›</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203114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PlaceHolder 1"/>
          <p:cNvSpPr>
            <a:spLocks noGrp="1"/>
          </p:cNvSpPr>
          <p:nvPr>
            <p:ph type="body"/>
          </p:nvPr>
        </p:nvSpPr>
        <p:spPr>
          <a:xfrm>
            <a:off x="685800" y="4343400"/>
            <a:ext cx="5484240" cy="4112640"/>
          </a:xfrm>
          <a:prstGeom prst="rect">
            <a:avLst/>
          </a:prstGeom>
        </p:spPr>
        <p:txBody>
          <a:bodyPr lIns="0" tIns="0" rIns="0" bIns="0"/>
          <a:lstStyle/>
          <a:p>
            <a:r>
              <a:rPr lang="en-US" sz="2000" b="0" strike="noStrike" spc="-1" dirty="0" err="1">
                <a:solidFill>
                  <a:srgbClr val="000000"/>
                </a:solidFill>
                <a:uFill>
                  <a:solidFill>
                    <a:srgbClr val="FFFFFF"/>
                  </a:solidFill>
                </a:uFill>
                <a:latin typeface="Arial"/>
              </a:rPr>
              <a:t>Buongiorno</a:t>
            </a:r>
            <a:r>
              <a:rPr lang="en-US" sz="2000" b="0" strike="noStrike" spc="-1" dirty="0">
                <a:solidFill>
                  <a:srgbClr val="000000"/>
                </a:solidFill>
                <a:uFill>
                  <a:solidFill>
                    <a:srgbClr val="FFFFFF"/>
                  </a:solidFill>
                </a:uFill>
                <a:latin typeface="Arial"/>
              </a:rPr>
              <a:t> a </a:t>
            </a:r>
            <a:r>
              <a:rPr lang="en-US" sz="2000" b="0" strike="noStrike" spc="-1" dirty="0" err="1">
                <a:solidFill>
                  <a:srgbClr val="000000"/>
                </a:solidFill>
                <a:uFill>
                  <a:solidFill>
                    <a:srgbClr val="FFFFFF"/>
                  </a:solidFill>
                </a:uFill>
                <a:latin typeface="Arial"/>
              </a:rPr>
              <a:t>tutti</a:t>
            </a:r>
            <a:r>
              <a:rPr lang="en-US" sz="2000" b="0" strike="noStrike" spc="-1" dirty="0">
                <a:solidFill>
                  <a:srgbClr val="000000"/>
                </a:solidFill>
                <a:uFill>
                  <a:solidFill>
                    <a:srgbClr val="FFFFFF"/>
                  </a:solidFill>
                </a:uFill>
                <a:latin typeface="Arial"/>
              </a:rPr>
              <a:t>..</a:t>
            </a:r>
            <a:r>
              <a:rPr lang="en-US" sz="2000" b="0" strike="noStrike" spc="-1" dirty="0" err="1">
                <a:solidFill>
                  <a:srgbClr val="000000"/>
                </a:solidFill>
                <a:uFill>
                  <a:solidFill>
                    <a:srgbClr val="FFFFFF"/>
                  </a:solidFill>
                </a:uFill>
                <a:latin typeface="Arial"/>
              </a:rPr>
              <a:t>sono</a:t>
            </a:r>
            <a:r>
              <a:rPr lang="en-US" sz="2000" b="0" strike="noStrike" spc="-1" baseline="0" dirty="0">
                <a:solidFill>
                  <a:srgbClr val="000000"/>
                </a:solidFill>
                <a:uFill>
                  <a:solidFill>
                    <a:srgbClr val="FFFFFF"/>
                  </a:solidFill>
                </a:uFill>
                <a:latin typeface="Arial"/>
              </a:rPr>
              <a:t> </a:t>
            </a:r>
            <a:r>
              <a:rPr lang="en-US" sz="2000" b="0" strike="noStrike" spc="-1" baseline="0" dirty="0" err="1">
                <a:solidFill>
                  <a:srgbClr val="000000"/>
                </a:solidFill>
                <a:uFill>
                  <a:solidFill>
                    <a:srgbClr val="FFFFFF"/>
                  </a:solidFill>
                </a:uFill>
                <a:latin typeface="Arial"/>
              </a:rPr>
              <a:t>il</a:t>
            </a:r>
            <a:r>
              <a:rPr lang="en-US" sz="2000" b="0" strike="noStrike" spc="-1" baseline="0" dirty="0">
                <a:solidFill>
                  <a:srgbClr val="000000"/>
                </a:solidFill>
                <a:uFill>
                  <a:solidFill>
                    <a:srgbClr val="FFFFFF"/>
                  </a:solidFill>
                </a:uFill>
                <a:latin typeface="Arial"/>
              </a:rPr>
              <a:t> </a:t>
            </a:r>
            <a:r>
              <a:rPr lang="en-US" sz="2000" b="0" strike="noStrike" spc="-1" baseline="0" dirty="0" err="1">
                <a:solidFill>
                  <a:srgbClr val="000000"/>
                </a:solidFill>
                <a:uFill>
                  <a:solidFill>
                    <a:srgbClr val="FFFFFF"/>
                  </a:solidFill>
                </a:uFill>
                <a:latin typeface="Arial"/>
              </a:rPr>
              <a:t>laureando</a:t>
            </a:r>
            <a:r>
              <a:rPr lang="en-US" sz="2000" b="0" strike="noStrike" spc="-1" baseline="0" dirty="0">
                <a:solidFill>
                  <a:srgbClr val="000000"/>
                </a:solidFill>
                <a:uFill>
                  <a:solidFill>
                    <a:srgbClr val="FFFFFF"/>
                  </a:solidFill>
                </a:uFill>
                <a:latin typeface="Arial"/>
              </a:rPr>
              <a:t> Andrea Del Fante </a:t>
            </a:r>
            <a:r>
              <a:rPr lang="en-US" sz="2000" b="0" strike="noStrike" spc="-1" baseline="0" dirty="0" err="1">
                <a:solidFill>
                  <a:srgbClr val="000000"/>
                </a:solidFill>
                <a:uFill>
                  <a:solidFill>
                    <a:srgbClr val="FFFFFF"/>
                  </a:solidFill>
                </a:uFill>
                <a:latin typeface="Arial"/>
              </a:rPr>
              <a:t>ed</a:t>
            </a:r>
            <a:r>
              <a:rPr lang="en-US" sz="2000" b="0" strike="noStrike" spc="-1" baseline="0" dirty="0">
                <a:solidFill>
                  <a:srgbClr val="000000"/>
                </a:solidFill>
                <a:uFill>
                  <a:solidFill>
                    <a:srgbClr val="FFFFFF"/>
                  </a:solidFill>
                </a:uFill>
                <a:latin typeface="Arial"/>
              </a:rPr>
              <a:t> </a:t>
            </a:r>
            <a:r>
              <a:rPr lang="en-US" sz="2000" b="0" strike="noStrike" spc="-1" baseline="0" dirty="0" err="1">
                <a:solidFill>
                  <a:srgbClr val="000000"/>
                </a:solidFill>
                <a:uFill>
                  <a:solidFill>
                    <a:srgbClr val="FFFFFF"/>
                  </a:solidFill>
                </a:uFill>
                <a:latin typeface="Arial"/>
              </a:rPr>
              <a:t>illustrerò</a:t>
            </a:r>
            <a:r>
              <a:rPr lang="en-US" sz="2000" b="0" strike="noStrike" spc="-1" baseline="0" dirty="0">
                <a:solidFill>
                  <a:srgbClr val="000000"/>
                </a:solidFill>
                <a:uFill>
                  <a:solidFill>
                    <a:srgbClr val="FFFFFF"/>
                  </a:solidFill>
                </a:uFill>
                <a:latin typeface="Arial"/>
              </a:rPr>
              <a:t> la </a:t>
            </a:r>
            <a:r>
              <a:rPr lang="en-US" sz="2000" b="0" strike="noStrike" spc="-1" baseline="0" dirty="0" err="1">
                <a:solidFill>
                  <a:srgbClr val="000000"/>
                </a:solidFill>
                <a:uFill>
                  <a:solidFill>
                    <a:srgbClr val="FFFFFF"/>
                  </a:solidFill>
                </a:uFill>
                <a:latin typeface="Arial"/>
              </a:rPr>
              <a:t>mia</a:t>
            </a:r>
            <a:r>
              <a:rPr lang="en-US" sz="2000" b="0" strike="noStrike" spc="-1" baseline="0" dirty="0">
                <a:solidFill>
                  <a:srgbClr val="000000"/>
                </a:solidFill>
                <a:uFill>
                  <a:solidFill>
                    <a:srgbClr val="FFFFFF"/>
                  </a:solidFill>
                </a:uFill>
                <a:latin typeface="Arial"/>
              </a:rPr>
              <a:t> </a:t>
            </a:r>
            <a:r>
              <a:rPr lang="en-US" sz="2000" b="0" strike="noStrike" spc="-1" baseline="0" dirty="0" err="1">
                <a:solidFill>
                  <a:srgbClr val="000000"/>
                </a:solidFill>
                <a:uFill>
                  <a:solidFill>
                    <a:srgbClr val="FFFFFF"/>
                  </a:solidFill>
                </a:uFill>
                <a:latin typeface="Arial"/>
              </a:rPr>
              <a:t>tesi</a:t>
            </a:r>
            <a:r>
              <a:rPr lang="en-US" sz="2000" b="0" strike="noStrike" spc="-1" baseline="0" dirty="0">
                <a:solidFill>
                  <a:srgbClr val="000000"/>
                </a:solidFill>
                <a:uFill>
                  <a:solidFill>
                    <a:srgbClr val="FFFFFF"/>
                  </a:solidFill>
                </a:uFill>
                <a:latin typeface="Arial"/>
              </a:rPr>
              <a:t> dal </a:t>
            </a:r>
            <a:r>
              <a:rPr lang="en-US" sz="2000" b="0" strike="noStrike" spc="-1" baseline="0" dirty="0" err="1">
                <a:solidFill>
                  <a:srgbClr val="000000"/>
                </a:solidFill>
                <a:uFill>
                  <a:solidFill>
                    <a:srgbClr val="FFFFFF"/>
                  </a:solidFill>
                </a:uFill>
                <a:latin typeface="Arial"/>
              </a:rPr>
              <a:t>titolo</a:t>
            </a:r>
            <a:r>
              <a:rPr lang="en-US" sz="2000" b="0" strike="noStrike" spc="-1" baseline="0" dirty="0">
                <a:solidFill>
                  <a:srgbClr val="000000"/>
                </a:solidFill>
                <a:uFill>
                  <a:solidFill>
                    <a:srgbClr val="FFFFFF"/>
                  </a:solidFill>
                </a:uFill>
                <a:latin typeface="Arial"/>
              </a:rPr>
              <a:t> “</a:t>
            </a:r>
            <a:r>
              <a:rPr lang="en-US" sz="2000" b="0" strike="noStrike" spc="-1" baseline="0" dirty="0" err="1">
                <a:solidFill>
                  <a:srgbClr val="000000"/>
                </a:solidFill>
                <a:uFill>
                  <a:solidFill>
                    <a:srgbClr val="FFFFFF"/>
                  </a:solidFill>
                </a:uFill>
                <a:latin typeface="Arial"/>
              </a:rPr>
              <a:t>Applicazione</a:t>
            </a:r>
            <a:r>
              <a:rPr lang="en-US" sz="2000" b="0" strike="noStrike" spc="-1" baseline="0" dirty="0">
                <a:solidFill>
                  <a:srgbClr val="000000"/>
                </a:solidFill>
                <a:uFill>
                  <a:solidFill>
                    <a:srgbClr val="FFFFFF"/>
                  </a:solidFill>
                </a:uFill>
                <a:latin typeface="Arial"/>
              </a:rPr>
              <a:t> di </a:t>
            </a:r>
            <a:r>
              <a:rPr lang="en-US" sz="2000" b="0" strike="noStrike" spc="-1" baseline="0" dirty="0" err="1">
                <a:solidFill>
                  <a:srgbClr val="000000"/>
                </a:solidFill>
                <a:uFill>
                  <a:solidFill>
                    <a:srgbClr val="FFFFFF"/>
                  </a:solidFill>
                </a:uFill>
                <a:latin typeface="Arial"/>
              </a:rPr>
              <a:t>tecniche</a:t>
            </a:r>
            <a:r>
              <a:rPr lang="en-US" sz="2000" b="0" strike="noStrike" spc="-1" baseline="0" dirty="0">
                <a:solidFill>
                  <a:srgbClr val="000000"/>
                </a:solidFill>
                <a:uFill>
                  <a:solidFill>
                    <a:srgbClr val="FFFFFF"/>
                  </a:solidFill>
                </a:uFill>
                <a:latin typeface="Arial"/>
              </a:rPr>
              <a:t> di Word Embedding e Text Mining per </a:t>
            </a:r>
            <a:r>
              <a:rPr lang="en-US" sz="2000" b="0" strike="noStrike" spc="-1" baseline="0" dirty="0" err="1">
                <a:solidFill>
                  <a:srgbClr val="000000"/>
                </a:solidFill>
                <a:uFill>
                  <a:solidFill>
                    <a:srgbClr val="FFFFFF"/>
                  </a:solidFill>
                </a:uFill>
                <a:latin typeface="Arial"/>
              </a:rPr>
              <a:t>il</a:t>
            </a:r>
            <a:r>
              <a:rPr lang="en-US" sz="2000" b="0" strike="noStrike" spc="-1" baseline="0" dirty="0">
                <a:solidFill>
                  <a:srgbClr val="000000"/>
                </a:solidFill>
                <a:uFill>
                  <a:solidFill>
                    <a:srgbClr val="FFFFFF"/>
                  </a:solidFill>
                </a:uFill>
                <a:latin typeface="Arial"/>
              </a:rPr>
              <a:t> Clustering di </a:t>
            </a:r>
            <a:r>
              <a:rPr lang="en-US" sz="2000" b="0" strike="noStrike" spc="-1" baseline="0" dirty="0" err="1">
                <a:solidFill>
                  <a:srgbClr val="000000"/>
                </a:solidFill>
                <a:uFill>
                  <a:solidFill>
                    <a:srgbClr val="FFFFFF"/>
                  </a:solidFill>
                </a:uFill>
                <a:latin typeface="Arial"/>
              </a:rPr>
              <a:t>pagine</a:t>
            </a:r>
            <a:r>
              <a:rPr lang="en-US" sz="2000" b="0" strike="noStrike" spc="-1" baseline="0" dirty="0">
                <a:solidFill>
                  <a:srgbClr val="000000"/>
                </a:solidFill>
                <a:uFill>
                  <a:solidFill>
                    <a:srgbClr val="FFFFFF"/>
                  </a:solidFill>
                </a:uFill>
                <a:latin typeface="Arial"/>
              </a:rPr>
              <a:t> in un </a:t>
            </a:r>
            <a:r>
              <a:rPr lang="en-US" sz="2000" b="0" strike="noStrike" spc="-1" baseline="0" dirty="0" err="1">
                <a:solidFill>
                  <a:srgbClr val="000000"/>
                </a:solidFill>
                <a:uFill>
                  <a:solidFill>
                    <a:srgbClr val="FFFFFF"/>
                  </a:solidFill>
                </a:uFill>
                <a:latin typeface="Arial"/>
              </a:rPr>
              <a:t>grafo</a:t>
            </a:r>
            <a:r>
              <a:rPr lang="en-US" sz="2000" b="0" strike="noStrike" spc="-1" baseline="0" dirty="0">
                <a:solidFill>
                  <a:srgbClr val="000000"/>
                </a:solidFill>
                <a:uFill>
                  <a:solidFill>
                    <a:srgbClr val="FFFFFF"/>
                  </a:solidFill>
                </a:uFill>
                <a:latin typeface="Arial"/>
              </a:rPr>
              <a:t> Web”</a:t>
            </a:r>
            <a:endParaRPr lang="en-US" sz="2000" b="0" strike="noStrike" spc="-1" dirty="0">
              <a:solidFill>
                <a:srgbClr val="000000"/>
              </a:solidFill>
              <a:uFill>
                <a:solidFill>
                  <a:srgbClr val="FFFFFF"/>
                </a:solidFill>
              </a:uFill>
              <a:latin typeface="Arial"/>
            </a:endParaRPr>
          </a:p>
        </p:txBody>
      </p:sp>
      <p:sp>
        <p:nvSpPr>
          <p:cNvPr id="372"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536E776D-AB51-445C-AFEF-4ABBD27C023B}" type="slidenum">
              <a:rPr lang="en-US" sz="1200" b="0" strike="noStrike" spc="-1">
                <a:solidFill>
                  <a:srgbClr val="000000"/>
                </a:solidFill>
                <a:uFill>
                  <a:solidFill>
                    <a:srgbClr val="FFFFFF"/>
                  </a:solidFill>
                </a:uFill>
                <a:latin typeface="+mn-lt"/>
                <a:ea typeface="+mn-ea"/>
              </a:rPr>
              <a:t>1</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3864745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kern="1200" dirty="0">
                <a:solidFill>
                  <a:schemeClr val="tx1"/>
                </a:solidFill>
                <a:effectLst/>
                <a:latin typeface="+mn-lt"/>
                <a:ea typeface="+mn-ea"/>
                <a:cs typeface="+mn-cs"/>
              </a:rPr>
              <a:t>Word2Vec è un algoritmo di Word </a:t>
            </a:r>
            <a:r>
              <a:rPr lang="it-IT" sz="1200" kern="1200" dirty="0" err="1">
                <a:solidFill>
                  <a:schemeClr val="tx1"/>
                </a:solidFill>
                <a:effectLst/>
                <a:latin typeface="+mn-lt"/>
                <a:ea typeface="+mn-ea"/>
                <a:cs typeface="+mn-cs"/>
              </a:rPr>
              <a:t>Embedding</a:t>
            </a:r>
            <a:r>
              <a:rPr lang="it-IT" sz="1200" kern="1200" dirty="0">
                <a:solidFill>
                  <a:schemeClr val="tx1"/>
                </a:solidFill>
                <a:effectLst/>
                <a:latin typeface="+mn-lt"/>
                <a:ea typeface="+mn-ea"/>
                <a:cs typeface="+mn-cs"/>
              </a:rPr>
              <a:t>, ovvero una funzione parametrizzata che trasforma le parole in un vettore ad n dimensioni, come si evince dall’esempio. Questa rete neurale costruisce un vocabolario delle parole, in cui ogni termine ha un vettore. Word2Vec ha due modelli di apprendimento: CBOW e </a:t>
            </a:r>
            <a:r>
              <a:rPr lang="it-IT" sz="1200" kern="1200" dirty="0" err="1">
                <a:solidFill>
                  <a:schemeClr val="tx1"/>
                </a:solidFill>
                <a:effectLst/>
                <a:latin typeface="+mn-lt"/>
                <a:ea typeface="+mn-ea"/>
                <a:cs typeface="+mn-cs"/>
              </a:rPr>
              <a:t>Skipgram</a:t>
            </a:r>
            <a:r>
              <a:rPr lang="it-IT" sz="1200" kern="1200" dirty="0">
                <a:solidFill>
                  <a:schemeClr val="tx1"/>
                </a:solidFill>
                <a:effectLst/>
                <a:latin typeface="+mn-lt"/>
                <a:ea typeface="+mn-ea"/>
                <a:cs typeface="+mn-cs"/>
              </a:rPr>
              <a:t>. </a:t>
            </a:r>
          </a:p>
          <a:p>
            <a:r>
              <a:rPr lang="it-IT" sz="1200" b="1" kern="1200" dirty="0">
                <a:solidFill>
                  <a:schemeClr val="tx1"/>
                </a:solidFill>
                <a:effectLst/>
                <a:latin typeface="+mn-lt"/>
                <a:ea typeface="+mn-ea"/>
                <a:cs typeface="+mn-cs"/>
              </a:rPr>
              <a:t>CBOW</a:t>
            </a:r>
            <a:r>
              <a:rPr lang="it-IT" sz="1200" kern="1200" dirty="0">
                <a:solidFill>
                  <a:schemeClr val="tx1"/>
                </a:solidFill>
                <a:effectLst/>
                <a:latin typeface="+mn-lt"/>
                <a:ea typeface="+mn-ea"/>
                <a:cs typeface="+mn-cs"/>
              </a:rPr>
              <a:t> consiste nel predire una determinata parola a partire dal suo contesto, ovvero le parole che vengono prese in considerazione durante l’apprendimento, data una determinata parola. </a:t>
            </a:r>
          </a:p>
          <a:p>
            <a:r>
              <a:rPr lang="it-IT" sz="1200" kern="1200" dirty="0">
                <a:solidFill>
                  <a:schemeClr val="tx1"/>
                </a:solidFill>
                <a:effectLst/>
                <a:latin typeface="+mn-lt"/>
                <a:ea typeface="+mn-ea"/>
                <a:cs typeface="+mn-cs"/>
              </a:rPr>
              <a:t>In questa tesi è stato utilizzato come modello di apprendimento </a:t>
            </a:r>
            <a:r>
              <a:rPr lang="it-IT" sz="1200" b="1" kern="1200" dirty="0" err="1">
                <a:solidFill>
                  <a:schemeClr val="tx1"/>
                </a:solidFill>
                <a:effectLst/>
                <a:latin typeface="+mn-lt"/>
                <a:ea typeface="+mn-ea"/>
                <a:cs typeface="+mn-cs"/>
              </a:rPr>
              <a:t>Skip-Gram</a:t>
            </a:r>
            <a:r>
              <a:rPr lang="it-IT" sz="1200" kern="1200" dirty="0">
                <a:solidFill>
                  <a:schemeClr val="tx1"/>
                </a:solidFill>
                <a:effectLst/>
                <a:latin typeface="+mn-lt"/>
                <a:ea typeface="+mn-ea"/>
                <a:cs typeface="+mn-cs"/>
              </a:rPr>
              <a:t>[, poiché permette di ottenere risultati più accurati]. </a:t>
            </a:r>
            <a:r>
              <a:rPr lang="it-IT" sz="1200" kern="1200" dirty="0" err="1">
                <a:solidFill>
                  <a:schemeClr val="tx1"/>
                </a:solidFill>
                <a:effectLst/>
                <a:latin typeface="+mn-lt"/>
                <a:ea typeface="+mn-ea"/>
                <a:cs typeface="+mn-cs"/>
              </a:rPr>
              <a:t>skipgram</a:t>
            </a:r>
            <a:r>
              <a:rPr lang="it-IT" sz="1200" kern="1200" dirty="0">
                <a:solidFill>
                  <a:schemeClr val="tx1"/>
                </a:solidFill>
                <a:effectLst/>
                <a:latin typeface="+mn-lt"/>
                <a:ea typeface="+mn-ea"/>
                <a:cs typeface="+mn-cs"/>
              </a:rPr>
              <a:t> consiste nel trovare rappresentazioni vettoriali delle parole per predire quelle circostanti in una frase. </a:t>
            </a: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10</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848432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kern="1200" dirty="0">
                <a:solidFill>
                  <a:schemeClr val="tx1"/>
                </a:solidFill>
                <a:effectLst/>
                <a:latin typeface="+mn-lt"/>
                <a:ea typeface="+mn-ea"/>
                <a:cs typeface="+mn-cs"/>
              </a:rPr>
              <a:t>Formalmente, data una sequenza di parole w1…</a:t>
            </a:r>
            <a:r>
              <a:rPr lang="it-IT" sz="1200" kern="1200" dirty="0" err="1">
                <a:solidFill>
                  <a:schemeClr val="tx1"/>
                </a:solidFill>
                <a:effectLst/>
                <a:latin typeface="+mn-lt"/>
                <a:ea typeface="+mn-ea"/>
                <a:cs typeface="+mn-cs"/>
              </a:rPr>
              <a:t>wt</a:t>
            </a:r>
            <a:r>
              <a:rPr lang="it-IT" sz="1200" kern="1200" dirty="0">
                <a:solidFill>
                  <a:schemeClr val="tx1"/>
                </a:solidFill>
                <a:effectLst/>
                <a:latin typeface="+mn-lt"/>
                <a:ea typeface="+mn-ea"/>
                <a:cs typeface="+mn-cs"/>
              </a:rPr>
              <a:t> viene costruito un vocabolario, i cui termini hanno un vettore con n dimensione generato casualmente. L’obiettivo di </a:t>
            </a:r>
            <a:r>
              <a:rPr lang="it-IT" sz="1200" kern="1200" dirty="0" err="1">
                <a:solidFill>
                  <a:schemeClr val="tx1"/>
                </a:solidFill>
                <a:effectLst/>
                <a:latin typeface="+mn-lt"/>
                <a:ea typeface="+mn-ea"/>
                <a:cs typeface="+mn-cs"/>
              </a:rPr>
              <a:t>skipgram</a:t>
            </a:r>
            <a:r>
              <a:rPr lang="it-IT" sz="1200" kern="1200" dirty="0">
                <a:solidFill>
                  <a:schemeClr val="tx1"/>
                </a:solidFill>
                <a:effectLst/>
                <a:latin typeface="+mn-lt"/>
                <a:ea typeface="+mn-ea"/>
                <a:cs typeface="+mn-cs"/>
              </a:rPr>
              <a:t> è massimizzare la probabilità media logaritmica della parola del contesto, data la parola target. Supponiamo di avere la frase in esempio con dimensione della finestra di contesto 1, verrà costruito un dataset come in esempio e si cercherà di massimizzare la probabilità media logaritmica per ogni coppia di parole. Ad ogni passo vengono aggiornati i vettori delle parole precedentemente apprese. L’intero processo di apprendimento viene ripetuto sull’intera collezione di dati.</a:t>
            </a: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11</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3009855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Per raggiungere uno degli obiettivi di questa sperimentazione, si è deciso di modificare </a:t>
            </a:r>
            <a:r>
              <a:rPr lang="it-IT" sz="1200" kern="1200" dirty="0" err="1">
                <a:solidFill>
                  <a:schemeClr val="tx1"/>
                </a:solidFill>
                <a:effectLst/>
                <a:latin typeface="+mn-lt"/>
                <a:ea typeface="+mn-ea"/>
                <a:cs typeface="+mn-cs"/>
              </a:rPr>
              <a:t>skipgram</a:t>
            </a:r>
            <a:r>
              <a:rPr lang="it-IT" sz="1200" kern="1200" dirty="0">
                <a:solidFill>
                  <a:schemeClr val="tx1"/>
                </a:solidFill>
                <a:effectLst/>
                <a:latin typeface="+mn-lt"/>
                <a:ea typeface="+mn-ea"/>
                <a:cs typeface="+mn-cs"/>
              </a:rPr>
              <a:t> della libreria deeplearning4j, in maniera tale da considerare solo il contesto sinistro, ovvero le parole che si trovano alla sinistra di quella target. Dall’esempio si evince il funzionamento. Durante il lavoro di tesi, si è analizzato il valore b, che permette di aumentare o diminuire la finestra di contesto, dando più importanza alle parole più vicine a quella in analisi.</a:t>
            </a:r>
          </a:p>
          <a:p>
            <a:endParaRPr lang="en-US" sz="2000" b="0" strike="noStrike" spc="-1"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12</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191757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kern="1200" dirty="0">
                <a:solidFill>
                  <a:schemeClr val="tx1"/>
                </a:solidFill>
                <a:effectLst/>
                <a:latin typeface="+mn-lt"/>
                <a:ea typeface="+mn-ea"/>
                <a:cs typeface="+mn-cs"/>
              </a:rPr>
              <a:t>LINE è un nuovo modello di apprendimento, capace di produrre rappresentazioni vettoriali dei vertici in una rete o grafo. Un grafo è una coppia G = (V, E) di insiemi, dove V insieme dei nodi ed E degli archi. L’obiettivo di LINE è quello di rappresentare ogni vertice v appartenente a v in un vettore </a:t>
            </a:r>
            <a:r>
              <a:rPr lang="it-IT" sz="1200" kern="1200" dirty="0" err="1">
                <a:solidFill>
                  <a:schemeClr val="tx1"/>
                </a:solidFill>
                <a:effectLst/>
                <a:latin typeface="+mn-lt"/>
                <a:ea typeface="+mn-ea"/>
                <a:cs typeface="+mn-cs"/>
              </a:rPr>
              <a:t>Rd</a:t>
            </a:r>
            <a:r>
              <a:rPr lang="it-IT" sz="1200" kern="1200" dirty="0">
                <a:solidFill>
                  <a:schemeClr val="tx1"/>
                </a:solidFill>
                <a:effectLst/>
                <a:latin typeface="+mn-lt"/>
                <a:ea typeface="+mn-ea"/>
                <a:cs typeface="+mn-cs"/>
              </a:rPr>
              <a:t>, dove d è molto più piccolo della dimensione dell’insieme V. </a:t>
            </a:r>
          </a:p>
          <a:p>
            <a:r>
              <a:rPr lang="it-IT" sz="1200" kern="1200" dirty="0">
                <a:solidFill>
                  <a:schemeClr val="tx1"/>
                </a:solidFill>
                <a:effectLst/>
                <a:latin typeface="+mn-lt"/>
                <a:ea typeface="+mn-ea"/>
                <a:cs typeface="+mn-cs"/>
              </a:rPr>
              <a:t>Una particolarità di LINE è che permette di preservare la prossimità di primo e di secondo ordine. </a:t>
            </a:r>
          </a:p>
          <a:p>
            <a:r>
              <a:rPr lang="it-IT" sz="1200" kern="1200" dirty="0">
                <a:solidFill>
                  <a:schemeClr val="tx1"/>
                </a:solidFill>
                <a:effectLst/>
                <a:latin typeface="+mn-lt"/>
                <a:ea typeface="+mn-ea"/>
                <a:cs typeface="+mn-cs"/>
              </a:rPr>
              <a:t>In entrambi si cerca di ottimizzare le funzioni di perdita riportate sulla slide. Per spiegare la differenza tra prossimità di primo e secondo ordine, analizziamo la figura: con prossimità di primo ordine si intende la somiglianza di due nodi, ovvero due nodi sono simili se sono vicini e collegati da un arco (altrimenti la prossimità è 0); con prossimità di secondo ordine, invece, si intende che due nodi sono simili se condividono lo stesso vicinato. </a:t>
            </a:r>
          </a:p>
          <a:p>
            <a:r>
              <a:rPr lang="it-IT" sz="1200" u="sng" kern="1200" dirty="0">
                <a:solidFill>
                  <a:schemeClr val="tx1"/>
                </a:solidFill>
                <a:effectLst/>
                <a:latin typeface="+mn-lt"/>
                <a:ea typeface="+mn-ea"/>
                <a:cs typeface="+mn-cs"/>
              </a:rPr>
              <a:t>La prossimità di primo ordine non è sufficiente per preservare la struttura del network, poiché può capitare che due nodi simili non siano direttamente collegati.</a:t>
            </a:r>
            <a:r>
              <a:rPr lang="it-IT" sz="1200" kern="1200" dirty="0">
                <a:solidFill>
                  <a:schemeClr val="tx1"/>
                </a:solidFill>
                <a:effectLst/>
                <a:latin typeface="+mn-lt"/>
                <a:ea typeface="+mn-ea"/>
                <a:cs typeface="+mn-cs"/>
              </a:rPr>
              <a:t> </a:t>
            </a:r>
          </a:p>
          <a:p>
            <a:r>
              <a:rPr lang="it-IT" sz="1200" kern="1200" dirty="0">
                <a:solidFill>
                  <a:schemeClr val="tx1"/>
                </a:solidFill>
                <a:effectLst/>
                <a:latin typeface="+mn-lt"/>
                <a:ea typeface="+mn-ea"/>
                <a:cs typeface="+mn-cs"/>
              </a:rPr>
              <a:t>Per questo è stata implementata la tipologia di secondo ordine.</a:t>
            </a:r>
          </a:p>
          <a:p>
            <a:r>
              <a:rPr lang="it-IT" sz="1200" b="1" kern="1200" dirty="0">
                <a:solidFill>
                  <a:schemeClr val="tx1"/>
                </a:solidFill>
                <a:effectLst/>
                <a:latin typeface="+mn-lt"/>
                <a:ea typeface="+mn-ea"/>
                <a:cs typeface="+mn-cs"/>
              </a:rPr>
              <a:t>La differenza con Word2Vec sta nel fatto che LINE permette di analizzare al più i vicini dei vicini di un dato nodo (relazioni aventi profondità 2); Word2Vec permette di analizzare relazioni più ampie. LINE</a:t>
            </a:r>
            <a:r>
              <a:rPr lang="it-IT" sz="1200" b="1" kern="1200" baseline="0" dirty="0">
                <a:solidFill>
                  <a:schemeClr val="tx1"/>
                </a:solidFill>
                <a:effectLst/>
                <a:latin typeface="+mn-lt"/>
                <a:ea typeface="+mn-ea"/>
                <a:cs typeface="+mn-cs"/>
              </a:rPr>
              <a:t> lavora direttamente sui grafi, Word2Vec ha necessità di avere in input sequenze di parole (</a:t>
            </a:r>
            <a:r>
              <a:rPr lang="it-IT" sz="1200" b="1" kern="1200" baseline="0" dirty="0" err="1">
                <a:solidFill>
                  <a:schemeClr val="tx1"/>
                </a:solidFill>
                <a:effectLst/>
                <a:latin typeface="+mn-lt"/>
                <a:ea typeface="+mn-ea"/>
                <a:cs typeface="+mn-cs"/>
              </a:rPr>
              <a:t>url</a:t>
            </a:r>
            <a:r>
              <a:rPr lang="it-IT" sz="1200" b="1" kern="1200" baseline="0" dirty="0">
                <a:solidFill>
                  <a:schemeClr val="tx1"/>
                </a:solidFill>
                <a:effectLst/>
                <a:latin typeface="+mn-lt"/>
                <a:ea typeface="+mn-ea"/>
                <a:cs typeface="+mn-cs"/>
              </a:rPr>
              <a:t>), nel nostro caso sono sequenze di random </a:t>
            </a:r>
            <a:r>
              <a:rPr lang="it-IT" sz="1200" b="1" kern="1200" baseline="0" dirty="0" err="1">
                <a:solidFill>
                  <a:schemeClr val="tx1"/>
                </a:solidFill>
                <a:effectLst/>
                <a:latin typeface="+mn-lt"/>
                <a:ea typeface="+mn-ea"/>
                <a:cs typeface="+mn-cs"/>
              </a:rPr>
              <a:t>walk</a:t>
            </a:r>
            <a:r>
              <a:rPr lang="it-IT" sz="1200" b="1" kern="1200" baseline="0" dirty="0">
                <a:solidFill>
                  <a:schemeClr val="tx1"/>
                </a:solidFill>
                <a:effectLst/>
                <a:latin typeface="+mn-lt"/>
                <a:ea typeface="+mn-ea"/>
                <a:cs typeface="+mn-cs"/>
              </a:rPr>
              <a:t>.</a:t>
            </a:r>
          </a:p>
          <a:p>
            <a:endParaRPr lang="it-IT" sz="1200" b="1" kern="1200" dirty="0">
              <a:solidFill>
                <a:schemeClr val="tx1"/>
              </a:solidFill>
              <a:effectLst/>
              <a:latin typeface="+mn-lt"/>
              <a:ea typeface="+mn-ea"/>
              <a:cs typeface="+mn-cs"/>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13</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43983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b="1" kern="1200" dirty="0">
                <a:solidFill>
                  <a:schemeClr val="tx1"/>
                </a:solidFill>
                <a:effectLst/>
                <a:latin typeface="+mn-lt"/>
                <a:ea typeface="+mn-ea"/>
                <a:cs typeface="+mn-cs"/>
              </a:rPr>
              <a:t>STACCATI DAL PRECEDENTE,</a:t>
            </a:r>
            <a:r>
              <a:rPr lang="it-IT" sz="1200" b="1" kern="1200" baseline="0" dirty="0">
                <a:solidFill>
                  <a:schemeClr val="tx1"/>
                </a:solidFill>
                <a:effectLst/>
                <a:latin typeface="+mn-lt"/>
                <a:ea typeface="+mn-ea"/>
                <a:cs typeface="+mn-cs"/>
              </a:rPr>
              <a:t> dicendo che ora si cerca di creare rappresentazioni vettoriali del contenuto testuale</a:t>
            </a:r>
          </a:p>
          <a:p>
            <a:r>
              <a:rPr lang="it-IT" sz="1200" b="1" kern="1200" baseline="0" dirty="0">
                <a:solidFill>
                  <a:schemeClr val="tx1"/>
                </a:solidFill>
                <a:effectLst/>
                <a:latin typeface="+mn-lt"/>
                <a:ea typeface="+mn-ea"/>
                <a:cs typeface="+mn-cs"/>
              </a:rPr>
              <a:t>[se non ho tempo, finisci solo elencando i fattori]</a:t>
            </a:r>
            <a:endParaRPr lang="it-IT" sz="1200" b="1" kern="1200" dirty="0">
              <a:solidFill>
                <a:schemeClr val="tx1"/>
              </a:solidFill>
              <a:effectLst/>
              <a:latin typeface="+mn-lt"/>
              <a:ea typeface="+mn-ea"/>
              <a:cs typeface="+mn-cs"/>
            </a:endParaRPr>
          </a:p>
          <a:p>
            <a:r>
              <a:rPr lang="it-IT" sz="1200" kern="1200" dirty="0" err="1">
                <a:solidFill>
                  <a:schemeClr val="tx1"/>
                </a:solidFill>
                <a:effectLst/>
                <a:latin typeface="+mn-lt"/>
                <a:ea typeface="+mn-ea"/>
                <a:cs typeface="+mn-cs"/>
              </a:rPr>
              <a:t>Tf-idf</a:t>
            </a:r>
            <a:r>
              <a:rPr lang="it-IT" sz="1200" kern="1200" dirty="0">
                <a:solidFill>
                  <a:schemeClr val="tx1"/>
                </a:solidFill>
                <a:effectLst/>
                <a:latin typeface="+mn-lt"/>
                <a:ea typeface="+mn-ea"/>
                <a:cs typeface="+mn-cs"/>
              </a:rPr>
              <a:t> è una funzione che viene usata per misurare l’importanza di un termine rispetto ad un documento o ad una collezione di documenti. È composto da due fattori: </a:t>
            </a:r>
            <a:r>
              <a:rPr lang="it-IT" sz="1200" kern="1200" dirty="0" err="1">
                <a:solidFill>
                  <a:schemeClr val="tx1"/>
                </a:solidFill>
                <a:effectLst/>
                <a:latin typeface="+mn-lt"/>
                <a:ea typeface="+mn-ea"/>
                <a:cs typeface="+mn-cs"/>
              </a:rPr>
              <a:t>tf</a:t>
            </a:r>
            <a:r>
              <a:rPr lang="it-IT" sz="1200" kern="1200" dirty="0">
                <a:solidFill>
                  <a:schemeClr val="tx1"/>
                </a:solidFill>
                <a:effectLst/>
                <a:latin typeface="+mn-lt"/>
                <a:ea typeface="+mn-ea"/>
                <a:cs typeface="+mn-cs"/>
              </a:rPr>
              <a:t> e </a:t>
            </a:r>
            <a:r>
              <a:rPr lang="it-IT" sz="1200" kern="1200" dirty="0" err="1">
                <a:solidFill>
                  <a:schemeClr val="tx1"/>
                </a:solidFill>
                <a:effectLst/>
                <a:latin typeface="+mn-lt"/>
                <a:ea typeface="+mn-ea"/>
                <a:cs typeface="+mn-cs"/>
              </a:rPr>
              <a:t>idf</a:t>
            </a:r>
            <a:r>
              <a:rPr lang="it-IT" sz="1200" kern="1200" dirty="0">
                <a:solidFill>
                  <a:schemeClr val="tx1"/>
                </a:solidFill>
                <a:effectLst/>
                <a:latin typeface="+mn-lt"/>
                <a:ea typeface="+mn-ea"/>
                <a:cs typeface="+mn-cs"/>
              </a:rPr>
              <a:t>.</a:t>
            </a:r>
          </a:p>
          <a:p>
            <a:r>
              <a:rPr lang="it-IT" sz="1200" kern="1200" dirty="0" err="1">
                <a:solidFill>
                  <a:schemeClr val="tx1"/>
                </a:solidFill>
                <a:effectLst/>
                <a:latin typeface="+mn-lt"/>
                <a:ea typeface="+mn-ea"/>
                <a:cs typeface="+mn-cs"/>
              </a:rPr>
              <a:t>Tf</a:t>
            </a:r>
            <a:r>
              <a:rPr lang="it-IT" sz="1200" kern="1200" dirty="0">
                <a:solidFill>
                  <a:schemeClr val="tx1"/>
                </a:solidFill>
                <a:effectLst/>
                <a:latin typeface="+mn-lt"/>
                <a:ea typeface="+mn-ea"/>
                <a:cs typeface="+mn-cs"/>
              </a:rPr>
              <a:t> misura quante volte un termine appare in un documento. Dato che ogni documento ha un differente numero di parole, è possibile che un termine possa apparire più volte in documenti più lunghi che in quelli più corti. Questo problema viene risolto dividendo la frequenza dei termini per la lunghezza del documento. La frequenza del termine è calcolata dalla formula in slide, dove </a:t>
            </a:r>
            <a:r>
              <a:rPr lang="it-IT" sz="1200" kern="1200" dirty="0" err="1">
                <a:solidFill>
                  <a:schemeClr val="tx1"/>
                </a:solidFill>
                <a:effectLst/>
                <a:latin typeface="+mn-lt"/>
                <a:ea typeface="+mn-ea"/>
                <a:cs typeface="+mn-cs"/>
              </a:rPr>
              <a:t>nij</a:t>
            </a:r>
            <a:r>
              <a:rPr lang="it-IT" sz="1200" kern="1200" dirty="0">
                <a:solidFill>
                  <a:schemeClr val="tx1"/>
                </a:solidFill>
                <a:effectLst/>
                <a:latin typeface="+mn-lt"/>
                <a:ea typeface="+mn-ea"/>
                <a:cs typeface="+mn-cs"/>
              </a:rPr>
              <a:t> è il numero di occorrenze del termine ti che si trova nel documenti dj, il denominatore è la dimensione del documento dj.</a:t>
            </a:r>
          </a:p>
          <a:p>
            <a:r>
              <a:rPr lang="it-IT" sz="1200" kern="1200" dirty="0" err="1">
                <a:solidFill>
                  <a:schemeClr val="tx1"/>
                </a:solidFill>
                <a:effectLst/>
                <a:latin typeface="+mn-lt"/>
                <a:ea typeface="+mn-ea"/>
                <a:cs typeface="+mn-cs"/>
              </a:rPr>
              <a:t>Idf</a:t>
            </a:r>
            <a:r>
              <a:rPr lang="it-IT" sz="1200" kern="1200" dirty="0">
                <a:solidFill>
                  <a:schemeClr val="tx1"/>
                </a:solidFill>
                <a:effectLst/>
                <a:latin typeface="+mn-lt"/>
                <a:ea typeface="+mn-ea"/>
                <a:cs typeface="+mn-cs"/>
              </a:rPr>
              <a:t> misura i termini che si presentano più volte in un documento, ma con meno frequenza in tutta la collezione di documenti. Questo perché potrebbero esserci termini più significativi che appaiono raramente in un documento, ma frequentemente nella collezione dei documenti. La formula calcola proprio questo, dove |D| è il numero di documenti nella collezione, il denominatore è il numero di documenti che contengono il termine ti.</a:t>
            </a: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14</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3006191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Doc2Vec è una estensione di word2vec che aggrega tutte le parole di un paragrafo in un vettore. Il processo di apprendimento avviene in maniera simile a word2vec, ma limitando l’apprendimento delle parole ad ogni paragrafo. Vengono create due matrici: una dei paragrafi e una delle parole. Vengono usati gli stessi modelli di apprendimento di Word2Vec. Il vettore del paragrafo è condiviso per tutte le parole che si trovano nello stesso, ma non per altri paragrafi. I vettori dei paragrafi e delle parole vengono usati durante l’apprendimento e aggiornati ad ogni passo.</a:t>
            </a:r>
          </a:p>
          <a:p>
            <a:endParaRPr lang="en-US" sz="2000" b="0" strike="noStrike" spc="-1"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15</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6973729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kern="1200" dirty="0">
                <a:solidFill>
                  <a:schemeClr val="tx1"/>
                </a:solidFill>
                <a:effectLst/>
                <a:latin typeface="+mn-lt"/>
                <a:ea typeface="+mn-ea"/>
                <a:cs typeface="+mn-cs"/>
              </a:rPr>
              <a:t>L’ultimo passo della metodologia è il Clustering delle pagine apprese. Sono stati utilizzati algoritmi di </a:t>
            </a:r>
            <a:r>
              <a:rPr lang="it-IT" sz="1200" kern="1200" dirty="0" err="1">
                <a:solidFill>
                  <a:schemeClr val="tx1"/>
                </a:solidFill>
                <a:effectLst/>
                <a:latin typeface="+mn-lt"/>
                <a:ea typeface="+mn-ea"/>
                <a:cs typeface="+mn-cs"/>
              </a:rPr>
              <a:t>clustering</a:t>
            </a:r>
            <a:r>
              <a:rPr lang="it-IT" sz="1200" kern="1200" dirty="0">
                <a:solidFill>
                  <a:schemeClr val="tx1"/>
                </a:solidFill>
                <a:effectLst/>
                <a:latin typeface="+mn-lt"/>
                <a:ea typeface="+mn-ea"/>
                <a:cs typeface="+mn-cs"/>
              </a:rPr>
              <a:t> che sfruttano le rappresentazioni vettoriali, ovvero </a:t>
            </a:r>
            <a:r>
              <a:rPr lang="it-IT" sz="1200" kern="1200" dirty="0" err="1">
                <a:solidFill>
                  <a:schemeClr val="tx1"/>
                </a:solidFill>
                <a:effectLst/>
                <a:latin typeface="+mn-lt"/>
                <a:ea typeface="+mn-ea"/>
                <a:cs typeface="+mn-cs"/>
              </a:rPr>
              <a:t>Kmeans</a:t>
            </a:r>
            <a:r>
              <a:rPr lang="it-IT" sz="1200" kern="1200" dirty="0">
                <a:solidFill>
                  <a:schemeClr val="tx1"/>
                </a:solidFill>
                <a:effectLst/>
                <a:latin typeface="+mn-lt"/>
                <a:ea typeface="+mn-ea"/>
                <a:cs typeface="+mn-cs"/>
              </a:rPr>
              <a:t> e </a:t>
            </a:r>
            <a:r>
              <a:rPr lang="it-IT" sz="1200" kern="1200" dirty="0" err="1">
                <a:solidFill>
                  <a:schemeClr val="tx1"/>
                </a:solidFill>
                <a:effectLst/>
                <a:latin typeface="+mn-lt"/>
                <a:ea typeface="+mn-ea"/>
                <a:cs typeface="+mn-cs"/>
              </a:rPr>
              <a:t>hdbscan</a:t>
            </a:r>
            <a:r>
              <a:rPr lang="it-IT" sz="1200" kern="1200" dirty="0">
                <a:solidFill>
                  <a:schemeClr val="tx1"/>
                </a:solidFill>
                <a:effectLst/>
                <a:latin typeface="+mn-lt"/>
                <a:ea typeface="+mn-ea"/>
                <a:cs typeface="+mn-cs"/>
              </a:rPr>
              <a:t>. Sono stati scelti questi due algoritmi perché sono ben conosciuti ed hanno molte proprietà complementari. Infatti </a:t>
            </a:r>
            <a:r>
              <a:rPr lang="it-IT" sz="1200" kern="1200" dirty="0" err="1">
                <a:solidFill>
                  <a:schemeClr val="tx1"/>
                </a:solidFill>
                <a:effectLst/>
                <a:latin typeface="+mn-lt"/>
                <a:ea typeface="+mn-ea"/>
                <a:cs typeface="+mn-cs"/>
              </a:rPr>
              <a:t>kmeans</a:t>
            </a:r>
            <a:r>
              <a:rPr lang="it-IT" sz="1200" kern="1200" dirty="0">
                <a:solidFill>
                  <a:schemeClr val="tx1"/>
                </a:solidFill>
                <a:effectLst/>
                <a:latin typeface="+mn-lt"/>
                <a:ea typeface="+mn-ea"/>
                <a:cs typeface="+mn-cs"/>
              </a:rPr>
              <a:t> basa il processo di raggruppamento in base alla distanza dei </a:t>
            </a:r>
            <a:r>
              <a:rPr lang="it-IT" sz="1200" kern="1200" dirty="0" err="1">
                <a:solidFill>
                  <a:schemeClr val="tx1"/>
                </a:solidFill>
                <a:effectLst/>
                <a:latin typeface="+mn-lt"/>
                <a:ea typeface="+mn-ea"/>
                <a:cs typeface="+mn-cs"/>
              </a:rPr>
              <a:t>centroidi</a:t>
            </a:r>
            <a:r>
              <a:rPr lang="it-IT" sz="1200" kern="1200" dirty="0">
                <a:solidFill>
                  <a:schemeClr val="tx1"/>
                </a:solidFill>
                <a:effectLst/>
                <a:latin typeface="+mn-lt"/>
                <a:ea typeface="+mn-ea"/>
                <a:cs typeface="+mn-cs"/>
              </a:rPr>
              <a:t> del cluster (media di tutti i campioni); </a:t>
            </a:r>
            <a:r>
              <a:rPr lang="it-IT" sz="1200" kern="1200" dirty="0" err="1">
                <a:solidFill>
                  <a:schemeClr val="tx1"/>
                </a:solidFill>
                <a:effectLst/>
                <a:latin typeface="+mn-lt"/>
                <a:ea typeface="+mn-ea"/>
                <a:cs typeface="+mn-cs"/>
              </a:rPr>
              <a:t>hdbscan</a:t>
            </a:r>
            <a:r>
              <a:rPr lang="it-IT" sz="1200" kern="1200" dirty="0">
                <a:solidFill>
                  <a:schemeClr val="tx1"/>
                </a:solidFill>
                <a:effectLst/>
                <a:latin typeface="+mn-lt"/>
                <a:ea typeface="+mn-ea"/>
                <a:cs typeface="+mn-cs"/>
              </a:rPr>
              <a:t> si basa sulla densità del cluster. </a:t>
            </a:r>
            <a:r>
              <a:rPr lang="it-IT" sz="1200" kern="1200" dirty="0" err="1">
                <a:solidFill>
                  <a:schemeClr val="tx1"/>
                </a:solidFill>
                <a:effectLst/>
                <a:latin typeface="+mn-lt"/>
                <a:ea typeface="+mn-ea"/>
                <a:cs typeface="+mn-cs"/>
              </a:rPr>
              <a:t>Kmeans</a:t>
            </a:r>
            <a:r>
              <a:rPr lang="it-IT" sz="1200" kern="1200" dirty="0">
                <a:solidFill>
                  <a:schemeClr val="tx1"/>
                </a:solidFill>
                <a:effectLst/>
                <a:latin typeface="+mn-lt"/>
                <a:ea typeface="+mn-ea"/>
                <a:cs typeface="+mn-cs"/>
              </a:rPr>
              <a:t> richiede il numero di cluster da creare in input (etichette distinte in </a:t>
            </a:r>
            <a:r>
              <a:rPr lang="it-IT" sz="1200" kern="1200" dirty="0" err="1">
                <a:solidFill>
                  <a:schemeClr val="tx1"/>
                </a:solidFill>
                <a:effectLst/>
                <a:latin typeface="+mn-lt"/>
                <a:ea typeface="+mn-ea"/>
                <a:cs typeface="+mn-cs"/>
              </a:rPr>
              <a:t>groundtruth</a:t>
            </a:r>
            <a:r>
              <a:rPr lang="it-IT" sz="1200" kern="1200" dirty="0">
                <a:solidFill>
                  <a:schemeClr val="tx1"/>
                </a:solidFill>
                <a:effectLst/>
                <a:latin typeface="+mn-lt"/>
                <a:ea typeface="+mn-ea"/>
                <a:cs typeface="+mn-cs"/>
              </a:rPr>
              <a:t>); </a:t>
            </a:r>
            <a:r>
              <a:rPr lang="it-IT" sz="1200" kern="1200" dirty="0" err="1">
                <a:solidFill>
                  <a:schemeClr val="tx1"/>
                </a:solidFill>
                <a:effectLst/>
                <a:latin typeface="+mn-lt"/>
                <a:ea typeface="+mn-ea"/>
                <a:cs typeface="+mn-cs"/>
              </a:rPr>
              <a:t>hdbscan</a:t>
            </a:r>
            <a:r>
              <a:rPr lang="it-IT" sz="1200" kern="1200" dirty="0">
                <a:solidFill>
                  <a:schemeClr val="tx1"/>
                </a:solidFill>
                <a:effectLst/>
                <a:latin typeface="+mn-lt"/>
                <a:ea typeface="+mn-ea"/>
                <a:cs typeface="+mn-cs"/>
              </a:rPr>
              <a:t> richiede il numero minimo di elementi che un cluster deve avere per essere considerato come tale (5). </a:t>
            </a:r>
          </a:p>
          <a:p>
            <a:r>
              <a:rPr lang="it-IT" sz="1200" b="1" kern="1200" dirty="0">
                <a:solidFill>
                  <a:schemeClr val="tx1"/>
                </a:solidFill>
                <a:effectLst/>
                <a:latin typeface="+mn-lt"/>
                <a:ea typeface="+mn-ea"/>
                <a:cs typeface="+mn-cs"/>
              </a:rPr>
              <a:t>[Fai vedere la differenza sulle</a:t>
            </a:r>
            <a:r>
              <a:rPr lang="it-IT" sz="1200" b="1" kern="1200" baseline="0" dirty="0">
                <a:solidFill>
                  <a:schemeClr val="tx1"/>
                </a:solidFill>
                <a:effectLst/>
                <a:latin typeface="+mn-lt"/>
                <a:ea typeface="+mn-ea"/>
                <a:cs typeface="+mn-cs"/>
              </a:rPr>
              <a:t> immagini]</a:t>
            </a:r>
            <a:endParaRPr lang="it-IT" sz="1200" b="1" kern="1200" dirty="0">
              <a:solidFill>
                <a:schemeClr val="tx1"/>
              </a:solidFill>
              <a:effectLst/>
              <a:latin typeface="+mn-lt"/>
              <a:ea typeface="+mn-ea"/>
              <a:cs typeface="+mn-cs"/>
            </a:endParaRPr>
          </a:p>
          <a:p>
            <a:endParaRPr lang="it-IT" sz="1200" kern="1200" dirty="0">
              <a:solidFill>
                <a:schemeClr val="tx1"/>
              </a:solidFill>
              <a:effectLst/>
              <a:latin typeface="+mn-lt"/>
              <a:ea typeface="+mn-ea"/>
              <a:cs typeface="+mn-cs"/>
            </a:endParaRPr>
          </a:p>
          <a:p>
            <a:endParaRPr lang="it-IT" sz="1200" kern="1200" dirty="0">
              <a:solidFill>
                <a:schemeClr val="tx1"/>
              </a:solidFill>
              <a:effectLst/>
              <a:latin typeface="+mn-lt"/>
              <a:ea typeface="+mn-ea"/>
              <a:cs typeface="+mn-cs"/>
            </a:endParaRPr>
          </a:p>
          <a:p>
            <a:r>
              <a:rPr lang="it-IT" sz="1200" kern="1200" dirty="0">
                <a:solidFill>
                  <a:schemeClr val="tx1"/>
                </a:solidFill>
                <a:effectLst/>
                <a:latin typeface="+mn-lt"/>
                <a:ea typeface="+mn-ea"/>
                <a:cs typeface="+mn-cs"/>
              </a:rPr>
              <a:t>I vettori, prima di essere usati nel processo di Clustering, sono stati normalizzati con L2. Normalizzare significa ridurre l’effetto degli </a:t>
            </a:r>
            <a:r>
              <a:rPr lang="it-IT" sz="1200" kern="1200" dirty="0" err="1">
                <a:solidFill>
                  <a:schemeClr val="tx1"/>
                </a:solidFill>
                <a:effectLst/>
                <a:latin typeface="+mn-lt"/>
                <a:ea typeface="+mn-ea"/>
                <a:cs typeface="+mn-cs"/>
              </a:rPr>
              <a:t>outlier</a:t>
            </a:r>
            <a:r>
              <a:rPr lang="it-IT" sz="1200" kern="1200" dirty="0">
                <a:solidFill>
                  <a:schemeClr val="tx1"/>
                </a:solidFill>
                <a:effectLst/>
                <a:latin typeface="+mn-lt"/>
                <a:ea typeface="+mn-ea"/>
                <a:cs typeface="+mn-cs"/>
              </a:rPr>
              <a:t>, ovvero dei valori anomali e aberranti che potrebbero portare a risultati fuorvianti (esempio della temperatura di 10 oggetti in una stanza). Esistono vari metodi di normalizzazione, ma secondo diversi studi, la tecnica che ha permesso di ottenere risultati di normalizzazione superiori è stata la L2 per ogni vettore. L2 si basa sulla distanza euclidea [non so magari spiega la formula.. e di che una volta ottenuto il valore, si applica una divisione tra ogni valore del vettore e il valore ottenuto].</a:t>
            </a:r>
          </a:p>
          <a:p>
            <a:endParaRPr lang="it-IT" sz="1200" kern="1200" dirty="0">
              <a:solidFill>
                <a:schemeClr val="tx1"/>
              </a:solidFill>
              <a:effectLst/>
              <a:latin typeface="+mn-lt"/>
              <a:ea typeface="+mn-ea"/>
              <a:cs typeface="+mn-cs"/>
            </a:endParaRPr>
          </a:p>
          <a:p>
            <a:r>
              <a:rPr lang="it-IT" sz="1200" b="1" kern="1200" dirty="0">
                <a:solidFill>
                  <a:schemeClr val="tx1"/>
                </a:solidFill>
                <a:effectLst/>
                <a:latin typeface="+mn-lt"/>
                <a:ea typeface="+mn-ea"/>
                <a:cs typeface="+mn-cs"/>
              </a:rPr>
              <a:t>Con l2 è possibile combinare i due vettori,</a:t>
            </a:r>
            <a:r>
              <a:rPr lang="it-IT" sz="1200" b="1" kern="1200" baseline="0" dirty="0">
                <a:solidFill>
                  <a:schemeClr val="tx1"/>
                </a:solidFill>
                <a:effectLst/>
                <a:latin typeface="+mn-lt"/>
                <a:ea typeface="+mn-ea"/>
                <a:cs typeface="+mn-cs"/>
              </a:rPr>
              <a:t> evitando che uno dei due predomini sull’altro</a:t>
            </a:r>
            <a:endParaRPr lang="it-IT" sz="1200" b="1" kern="1200" dirty="0">
              <a:solidFill>
                <a:schemeClr val="tx1"/>
              </a:solidFill>
              <a:effectLst/>
              <a:latin typeface="+mn-lt"/>
              <a:ea typeface="+mn-ea"/>
              <a:cs typeface="+mn-cs"/>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16</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6459404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kern="1200" dirty="0">
                <a:solidFill>
                  <a:schemeClr val="tx1"/>
                </a:solidFill>
                <a:effectLst/>
                <a:latin typeface="+mn-lt"/>
                <a:ea typeface="+mn-ea"/>
                <a:cs typeface="+mn-cs"/>
              </a:rPr>
              <a:t>Per la sperimentazione si</a:t>
            </a:r>
            <a:r>
              <a:rPr lang="it-IT" sz="1200" kern="1200" baseline="0" dirty="0">
                <a:solidFill>
                  <a:schemeClr val="tx1"/>
                </a:solidFill>
                <a:effectLst/>
                <a:latin typeface="+mn-lt"/>
                <a:ea typeface="+mn-ea"/>
                <a:cs typeface="+mn-cs"/>
              </a:rPr>
              <a:t> sono valutate tutte le possibili combinazioni usando l’informazione della struttura, testuale e combinata con entrambi gli algoritmi di Clustering), utilizzando 316 combinazioni per ogni sito [spiega il motivo dell’espressione].</a:t>
            </a:r>
          </a:p>
          <a:p>
            <a:r>
              <a:rPr lang="it-IT" sz="1200" kern="1200" baseline="0" dirty="0">
                <a:solidFill>
                  <a:schemeClr val="tx1"/>
                </a:solidFill>
                <a:effectLst/>
                <a:latin typeface="+mn-lt"/>
                <a:ea typeface="+mn-ea"/>
                <a:cs typeface="+mn-cs"/>
              </a:rPr>
              <a:t>Sono state riportate le configurazioni aventi i valori migliori delle misure: [elenca misure].</a:t>
            </a:r>
            <a:endParaRPr lang="it-IT" sz="1200" kern="1200" dirty="0">
              <a:solidFill>
                <a:schemeClr val="tx1"/>
              </a:solidFill>
              <a:effectLst/>
              <a:latin typeface="+mn-lt"/>
              <a:ea typeface="+mn-ea"/>
              <a:cs typeface="+mn-cs"/>
            </a:endParaRPr>
          </a:p>
          <a:p>
            <a:endParaRPr lang="it-IT" sz="1200" kern="1200" dirty="0">
              <a:solidFill>
                <a:schemeClr val="tx1"/>
              </a:solidFill>
              <a:effectLst/>
              <a:latin typeface="+mn-lt"/>
              <a:ea typeface="+mn-ea"/>
              <a:cs typeface="+mn-cs"/>
            </a:endParaRPr>
          </a:p>
          <a:p>
            <a:endParaRPr lang="it-IT" sz="1200" kern="1200" dirty="0">
              <a:solidFill>
                <a:schemeClr val="tx1"/>
              </a:solidFill>
              <a:effectLst/>
              <a:latin typeface="+mn-lt"/>
              <a:ea typeface="+mn-ea"/>
              <a:cs typeface="+mn-cs"/>
            </a:endParaRPr>
          </a:p>
          <a:p>
            <a:pPr lvl="0"/>
            <a:r>
              <a:rPr lang="it-IT" sz="1200" kern="1200" dirty="0">
                <a:solidFill>
                  <a:schemeClr val="tx1"/>
                </a:solidFill>
                <a:effectLst/>
                <a:latin typeface="+mn-lt"/>
                <a:ea typeface="+mn-ea"/>
                <a:cs typeface="+mn-cs"/>
              </a:rPr>
              <a:t>Con omogeneità si calcola se ogni cluster contiene elementi appartenenti alla stessa classe, ovvero della stessa tipologia. </a:t>
            </a:r>
          </a:p>
          <a:p>
            <a:pPr lvl="0"/>
            <a:r>
              <a:rPr lang="it-IT" sz="1200" kern="1200" dirty="0">
                <a:solidFill>
                  <a:schemeClr val="tx1"/>
                </a:solidFill>
                <a:effectLst/>
                <a:latin typeface="+mn-lt"/>
                <a:ea typeface="+mn-ea"/>
                <a:cs typeface="+mn-cs"/>
              </a:rPr>
              <a:t>La completezza è simmetrica all’omogeneità, e calcola che tutti gli elementi di una stessa classe siano in uno stesso cluster.</a:t>
            </a:r>
          </a:p>
          <a:p>
            <a:pPr lvl="0"/>
            <a:r>
              <a:rPr lang="it-IT" sz="1200" kern="1200" dirty="0">
                <a:solidFill>
                  <a:schemeClr val="tx1"/>
                </a:solidFill>
                <a:effectLst/>
                <a:latin typeface="+mn-lt"/>
                <a:ea typeface="+mn-ea"/>
                <a:cs typeface="+mn-cs"/>
              </a:rPr>
              <a:t>V-</a:t>
            </a:r>
            <a:r>
              <a:rPr lang="it-IT" sz="1200" kern="1200" dirty="0" err="1">
                <a:solidFill>
                  <a:schemeClr val="tx1"/>
                </a:solidFill>
                <a:effectLst/>
                <a:latin typeface="+mn-lt"/>
                <a:ea typeface="+mn-ea"/>
                <a:cs typeface="+mn-cs"/>
              </a:rPr>
              <a:t>Measure</a:t>
            </a:r>
            <a:r>
              <a:rPr lang="it-IT" sz="1200" kern="1200" dirty="0">
                <a:solidFill>
                  <a:schemeClr val="tx1"/>
                </a:solidFill>
                <a:effectLst/>
                <a:latin typeface="+mn-lt"/>
                <a:ea typeface="+mn-ea"/>
                <a:cs typeface="+mn-cs"/>
              </a:rPr>
              <a:t> è la media armonica tra omogeneità e completezza, ovvero 2 * (h * c) / (h + c).</a:t>
            </a:r>
          </a:p>
          <a:p>
            <a:pPr lvl="0"/>
            <a:r>
              <a:rPr lang="it-IT" sz="1200" kern="1200" dirty="0" err="1">
                <a:solidFill>
                  <a:schemeClr val="tx1"/>
                </a:solidFill>
                <a:effectLst/>
                <a:latin typeface="+mn-lt"/>
                <a:ea typeface="+mn-ea"/>
                <a:cs typeface="+mn-cs"/>
              </a:rPr>
              <a:t>Adjusted</a:t>
            </a:r>
            <a:r>
              <a:rPr lang="it-IT" sz="1200" kern="1200" dirty="0">
                <a:solidFill>
                  <a:schemeClr val="tx1"/>
                </a:solidFill>
                <a:effectLst/>
                <a:latin typeface="+mn-lt"/>
                <a:ea typeface="+mn-ea"/>
                <a:cs typeface="+mn-cs"/>
              </a:rPr>
              <a:t> </a:t>
            </a:r>
            <a:r>
              <a:rPr lang="it-IT" sz="1200" kern="1200" dirty="0" err="1">
                <a:solidFill>
                  <a:schemeClr val="tx1"/>
                </a:solidFill>
                <a:effectLst/>
                <a:latin typeface="+mn-lt"/>
                <a:ea typeface="+mn-ea"/>
                <a:cs typeface="+mn-cs"/>
              </a:rPr>
              <a:t>Mutual</a:t>
            </a:r>
            <a:r>
              <a:rPr lang="it-IT" sz="1200" kern="1200" dirty="0">
                <a:solidFill>
                  <a:schemeClr val="tx1"/>
                </a:solidFill>
                <a:effectLst/>
                <a:latin typeface="+mn-lt"/>
                <a:ea typeface="+mn-ea"/>
                <a:cs typeface="+mn-cs"/>
              </a:rPr>
              <a:t> Information calcola la corrispondenza delle due informazioni, ignorando le permutazioni.</a:t>
            </a:r>
          </a:p>
          <a:p>
            <a:pPr lvl="0"/>
            <a:r>
              <a:rPr lang="it-IT" sz="1200" kern="1200" dirty="0" err="1">
                <a:solidFill>
                  <a:schemeClr val="tx1"/>
                </a:solidFill>
                <a:effectLst/>
                <a:latin typeface="+mn-lt"/>
                <a:ea typeface="+mn-ea"/>
                <a:cs typeface="+mn-cs"/>
              </a:rPr>
              <a:t>Adjusted</a:t>
            </a:r>
            <a:r>
              <a:rPr lang="it-IT" sz="1200" kern="1200" dirty="0">
                <a:solidFill>
                  <a:schemeClr val="tx1"/>
                </a:solidFill>
                <a:effectLst/>
                <a:latin typeface="+mn-lt"/>
                <a:ea typeface="+mn-ea"/>
                <a:cs typeface="+mn-cs"/>
              </a:rPr>
              <a:t> Random Index calcola la percentuale di coppie di elementi per i quali la </a:t>
            </a:r>
            <a:r>
              <a:rPr lang="it-IT" sz="1200" kern="1200" dirty="0" err="1">
                <a:solidFill>
                  <a:schemeClr val="tx1"/>
                </a:solidFill>
                <a:effectLst/>
                <a:latin typeface="+mn-lt"/>
                <a:ea typeface="+mn-ea"/>
                <a:cs typeface="+mn-cs"/>
              </a:rPr>
              <a:t>ground</a:t>
            </a:r>
            <a:r>
              <a:rPr lang="it-IT" sz="1200" kern="1200" dirty="0">
                <a:solidFill>
                  <a:schemeClr val="tx1"/>
                </a:solidFill>
                <a:effectLst/>
                <a:latin typeface="+mn-lt"/>
                <a:ea typeface="+mn-ea"/>
                <a:cs typeface="+mn-cs"/>
              </a:rPr>
              <a:t> </a:t>
            </a:r>
            <a:r>
              <a:rPr lang="it-IT" sz="1200" kern="1200" dirty="0" err="1">
                <a:solidFill>
                  <a:schemeClr val="tx1"/>
                </a:solidFill>
                <a:effectLst/>
                <a:latin typeface="+mn-lt"/>
                <a:ea typeface="+mn-ea"/>
                <a:cs typeface="+mn-cs"/>
              </a:rPr>
              <a:t>truth</a:t>
            </a:r>
            <a:r>
              <a:rPr lang="it-IT" sz="1200" kern="1200" dirty="0">
                <a:solidFill>
                  <a:schemeClr val="tx1"/>
                </a:solidFill>
                <a:effectLst/>
                <a:latin typeface="+mn-lt"/>
                <a:ea typeface="+mn-ea"/>
                <a:cs typeface="+mn-cs"/>
              </a:rPr>
              <a:t> e l’algoritmo di Clustering concordano sull’assegnazione. In altre parole, misura </a:t>
            </a:r>
            <a:r>
              <a:rPr lang="it-IT" sz="1200" u="sng" kern="1200" dirty="0">
                <a:solidFill>
                  <a:schemeClr val="tx1"/>
                </a:solidFill>
                <a:effectLst/>
                <a:latin typeface="+mn-lt"/>
                <a:ea typeface="+mn-ea"/>
                <a:cs typeface="+mn-cs"/>
              </a:rPr>
              <a:t>l’accuratezza del processo di Clustering.</a:t>
            </a:r>
          </a:p>
          <a:p>
            <a:pPr lvl="0"/>
            <a:r>
              <a:rPr lang="it-IT" sz="1200" kern="1200" dirty="0">
                <a:solidFill>
                  <a:schemeClr val="tx1"/>
                </a:solidFill>
                <a:effectLst/>
                <a:latin typeface="+mn-lt"/>
                <a:ea typeface="+mn-ea"/>
                <a:cs typeface="+mn-cs"/>
              </a:rPr>
              <a:t>Silhouette misura la forma di ogni Cluster, ovvero quanto un elemento di un Cluster è coeso con gli altri dello stesso raggruppamento e se è ben separato dagli altri insiemi.</a:t>
            </a:r>
          </a:p>
          <a:p>
            <a:r>
              <a:rPr lang="it-IT" sz="1200" kern="1200" dirty="0">
                <a:solidFill>
                  <a:schemeClr val="tx1"/>
                </a:solidFill>
                <a:effectLst/>
                <a:latin typeface="+mn-lt"/>
                <a:ea typeface="+mn-ea"/>
                <a:cs typeface="+mn-cs"/>
              </a:rPr>
              <a:t>La silhouette è l’unica metrica che non ha bisogno della </a:t>
            </a:r>
            <a:r>
              <a:rPr lang="it-IT" sz="1200" kern="1200" dirty="0" err="1">
                <a:solidFill>
                  <a:schemeClr val="tx1"/>
                </a:solidFill>
                <a:effectLst/>
                <a:latin typeface="+mn-lt"/>
                <a:ea typeface="+mn-ea"/>
                <a:cs typeface="+mn-cs"/>
              </a:rPr>
              <a:t>groundtruth</a:t>
            </a:r>
            <a:r>
              <a:rPr lang="it-IT" sz="1200" kern="1200" dirty="0">
                <a:solidFill>
                  <a:schemeClr val="tx1"/>
                </a:solidFill>
                <a:effectLst/>
                <a:latin typeface="+mn-lt"/>
                <a:ea typeface="+mn-ea"/>
                <a:cs typeface="+mn-cs"/>
              </a:rPr>
              <a:t> per restituire un valore, ed è l’unica metrica ad avere come range di valori possibili [-1; 1], a differenza delle altre metriche che hanno [0;1]. Più alto è il valore delle metriche, maggiore sarà la qualità dei cluster prodotti.</a:t>
            </a:r>
          </a:p>
          <a:p>
            <a:endParaRPr lang="en-US" sz="2000" b="0" strike="noStrike" spc="-1"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17</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845811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b="1" kern="1200" dirty="0">
                <a:solidFill>
                  <a:schemeClr val="tx1"/>
                </a:solidFill>
                <a:effectLst/>
                <a:latin typeface="+mn-lt"/>
                <a:ea typeface="+mn-ea"/>
                <a:cs typeface="+mn-cs"/>
              </a:rPr>
              <a:t>Di seguito si fanno vedere i</a:t>
            </a:r>
            <a:r>
              <a:rPr lang="it-IT" sz="1200" b="1" kern="1200" baseline="0" dirty="0">
                <a:solidFill>
                  <a:schemeClr val="tx1"/>
                </a:solidFill>
                <a:effectLst/>
                <a:latin typeface="+mn-lt"/>
                <a:ea typeface="+mn-ea"/>
                <a:cs typeface="+mn-cs"/>
              </a:rPr>
              <a:t> siti utilizzati, aventi numero pagine, archi, archi liste web e cluster. L’obiettivo non è quello di confrontare algoritmi di </a:t>
            </a:r>
            <a:r>
              <a:rPr lang="it-IT" sz="1200" b="1" kern="1200" baseline="0" dirty="0" err="1">
                <a:solidFill>
                  <a:schemeClr val="tx1"/>
                </a:solidFill>
                <a:effectLst/>
                <a:latin typeface="+mn-lt"/>
                <a:ea typeface="+mn-ea"/>
                <a:cs typeface="+mn-cs"/>
              </a:rPr>
              <a:t>clustering</a:t>
            </a:r>
            <a:r>
              <a:rPr lang="it-IT" sz="1200" b="1" kern="1200" baseline="0" dirty="0">
                <a:solidFill>
                  <a:schemeClr val="tx1"/>
                </a:solidFill>
                <a:effectLst/>
                <a:latin typeface="+mn-lt"/>
                <a:ea typeface="+mn-ea"/>
                <a:cs typeface="+mn-cs"/>
              </a:rPr>
              <a:t>, sono stati inseriti in input agli algoritmi di </a:t>
            </a:r>
            <a:r>
              <a:rPr lang="it-IT" sz="1200" b="1" kern="1200" baseline="0" dirty="0" err="1">
                <a:solidFill>
                  <a:schemeClr val="tx1"/>
                </a:solidFill>
                <a:effectLst/>
                <a:latin typeface="+mn-lt"/>
                <a:ea typeface="+mn-ea"/>
                <a:cs typeface="+mn-cs"/>
              </a:rPr>
              <a:t>clustering</a:t>
            </a:r>
            <a:r>
              <a:rPr lang="it-IT" sz="1200" b="1" kern="1200" baseline="0" dirty="0">
                <a:solidFill>
                  <a:schemeClr val="tx1"/>
                </a:solidFill>
                <a:effectLst/>
                <a:latin typeface="+mn-lt"/>
                <a:ea typeface="+mn-ea"/>
                <a:cs typeface="+mn-cs"/>
              </a:rPr>
              <a:t> i parametri ottimali.</a:t>
            </a:r>
          </a:p>
          <a:p>
            <a:pPr marL="0" marR="0" lvl="0" indent="0" algn="l" defTabSz="914400" rtl="0" eaLnBrk="1" fontAlgn="auto" latinLnBrk="0" hangingPunct="1">
              <a:lnSpc>
                <a:spcPct val="100000"/>
              </a:lnSpc>
              <a:spcBef>
                <a:spcPts val="0"/>
              </a:spcBef>
              <a:spcAft>
                <a:spcPts val="0"/>
              </a:spcAft>
              <a:buClrTx/>
              <a:buSzTx/>
              <a:buFontTx/>
              <a:buNone/>
              <a:tabLst/>
              <a:defRPr/>
            </a:pPr>
            <a:endParaRPr lang="it-IT" sz="1200" b="1"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Per la sperimentazione sono stati usati 4 siti del dipartimento di informatica, riportati in tabella in tabella. Sempre in tabella è possibile notare le dimensioni di ogni sito al termine del </a:t>
            </a:r>
            <a:r>
              <a:rPr lang="it-IT" sz="1200" kern="1200" dirty="0" err="1">
                <a:solidFill>
                  <a:schemeClr val="tx1"/>
                </a:solidFill>
                <a:effectLst/>
                <a:latin typeface="+mn-lt"/>
                <a:ea typeface="+mn-ea"/>
                <a:cs typeface="+mn-cs"/>
              </a:rPr>
              <a:t>Crawling</a:t>
            </a:r>
            <a:r>
              <a:rPr lang="it-IT" sz="1200" kern="1200" dirty="0">
                <a:solidFill>
                  <a:schemeClr val="tx1"/>
                </a:solidFill>
                <a:effectLst/>
                <a:latin typeface="+mn-lt"/>
                <a:ea typeface="+mn-ea"/>
                <a:cs typeface="+mn-cs"/>
              </a:rPr>
              <a:t>. La colonna numero pagine sono le pagine estratte sia dal crawler a liste di costrizione che quello tradizionale. Sono stati inoltre riportati sia il numero di archi </a:t>
            </a:r>
            <a:r>
              <a:rPr lang="it-IT" sz="1200" kern="1200" dirty="0" err="1">
                <a:solidFill>
                  <a:schemeClr val="tx1"/>
                </a:solidFill>
                <a:effectLst/>
                <a:latin typeface="+mn-lt"/>
                <a:ea typeface="+mn-ea"/>
                <a:cs typeface="+mn-cs"/>
              </a:rPr>
              <a:t>crawlati</a:t>
            </a:r>
            <a:r>
              <a:rPr lang="it-IT" sz="1200" kern="1200" dirty="0">
                <a:solidFill>
                  <a:schemeClr val="tx1"/>
                </a:solidFill>
                <a:effectLst/>
                <a:latin typeface="+mn-lt"/>
                <a:ea typeface="+mn-ea"/>
                <a:cs typeface="+mn-cs"/>
              </a:rPr>
              <a:t> con il processo tradizionale (seconda colonna), sia il numero degli archi </a:t>
            </a:r>
            <a:r>
              <a:rPr lang="it-IT" sz="1200" kern="1200" dirty="0" err="1">
                <a:solidFill>
                  <a:schemeClr val="tx1"/>
                </a:solidFill>
                <a:effectLst/>
                <a:latin typeface="+mn-lt"/>
                <a:ea typeface="+mn-ea"/>
                <a:cs typeface="+mn-cs"/>
              </a:rPr>
              <a:t>crawlati</a:t>
            </a:r>
            <a:r>
              <a:rPr lang="it-IT" sz="1200" kern="1200" dirty="0">
                <a:solidFill>
                  <a:schemeClr val="tx1"/>
                </a:solidFill>
                <a:effectLst/>
                <a:latin typeface="+mn-lt"/>
                <a:ea typeface="+mn-ea"/>
                <a:cs typeface="+mn-cs"/>
              </a:rPr>
              <a:t> con il processo a liste di costrizione (terza colonna). </a:t>
            </a:r>
            <a:r>
              <a:rPr lang="it-IT" sz="1200" u="sng" kern="1200" dirty="0">
                <a:solidFill>
                  <a:schemeClr val="tx1"/>
                </a:solidFill>
                <a:effectLst/>
                <a:latin typeface="+mn-lt"/>
                <a:ea typeface="+mn-ea"/>
                <a:cs typeface="+mn-cs"/>
              </a:rPr>
              <a:t>Nell’ultima colonna sono stati inseriti il numero dei cluster identificati manualmente dall’esperto durante la generazione della </a:t>
            </a:r>
            <a:r>
              <a:rPr lang="it-IT" sz="1200" u="sng" kern="1200" dirty="0" err="1">
                <a:solidFill>
                  <a:schemeClr val="tx1"/>
                </a:solidFill>
                <a:effectLst/>
                <a:latin typeface="+mn-lt"/>
                <a:ea typeface="+mn-ea"/>
                <a:cs typeface="+mn-cs"/>
              </a:rPr>
              <a:t>ground</a:t>
            </a:r>
            <a:r>
              <a:rPr lang="it-IT" sz="1200" u="sng" kern="1200" dirty="0">
                <a:solidFill>
                  <a:schemeClr val="tx1"/>
                </a:solidFill>
                <a:effectLst/>
                <a:latin typeface="+mn-lt"/>
                <a:ea typeface="+mn-ea"/>
                <a:cs typeface="+mn-cs"/>
              </a:rPr>
              <a:t> </a:t>
            </a:r>
            <a:r>
              <a:rPr lang="it-IT" sz="1200" u="sng" kern="1200" dirty="0" err="1">
                <a:solidFill>
                  <a:schemeClr val="tx1"/>
                </a:solidFill>
                <a:effectLst/>
                <a:latin typeface="+mn-lt"/>
                <a:ea typeface="+mn-ea"/>
                <a:cs typeface="+mn-cs"/>
              </a:rPr>
              <a:t>truth</a:t>
            </a:r>
            <a:r>
              <a:rPr lang="it-IT" sz="1200" u="sng" kern="1200" dirty="0">
                <a:solidFill>
                  <a:schemeClr val="tx1"/>
                </a:solidFill>
                <a:effectLst/>
                <a:latin typeface="+mn-lt"/>
                <a:ea typeface="+mn-ea"/>
                <a:cs typeface="+mn-cs"/>
              </a:rPr>
              <a:t>. La </a:t>
            </a:r>
            <a:r>
              <a:rPr lang="it-IT" sz="1200" u="sng" kern="1200" dirty="0" err="1">
                <a:solidFill>
                  <a:schemeClr val="tx1"/>
                </a:solidFill>
                <a:effectLst/>
                <a:latin typeface="+mn-lt"/>
                <a:ea typeface="+mn-ea"/>
                <a:cs typeface="+mn-cs"/>
              </a:rPr>
              <a:t>ground</a:t>
            </a:r>
            <a:r>
              <a:rPr lang="it-IT" sz="1200" u="sng" kern="1200" dirty="0">
                <a:solidFill>
                  <a:schemeClr val="tx1"/>
                </a:solidFill>
                <a:effectLst/>
                <a:latin typeface="+mn-lt"/>
                <a:ea typeface="+mn-ea"/>
                <a:cs typeface="+mn-cs"/>
              </a:rPr>
              <a:t> </a:t>
            </a:r>
            <a:r>
              <a:rPr lang="it-IT" sz="1200" u="sng" kern="1200" dirty="0" err="1">
                <a:solidFill>
                  <a:schemeClr val="tx1"/>
                </a:solidFill>
                <a:effectLst/>
                <a:latin typeface="+mn-lt"/>
                <a:ea typeface="+mn-ea"/>
                <a:cs typeface="+mn-cs"/>
              </a:rPr>
              <a:t>truth</a:t>
            </a:r>
            <a:r>
              <a:rPr lang="it-IT" sz="1200" u="sng" kern="1200" dirty="0">
                <a:solidFill>
                  <a:schemeClr val="tx1"/>
                </a:solidFill>
                <a:effectLst/>
                <a:latin typeface="+mn-lt"/>
                <a:ea typeface="+mn-ea"/>
                <a:cs typeface="+mn-cs"/>
              </a:rPr>
              <a:t> è una tabella di verità, dove sono state riportate le pagine che sono state clusterizzate manualmente dall’esperto.</a:t>
            </a:r>
          </a:p>
          <a:p>
            <a:endParaRPr lang="en-US" sz="2000" b="0" strike="noStrike" spc="-1"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18</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3952218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kern="1200" dirty="0">
                <a:solidFill>
                  <a:schemeClr val="tx1"/>
                </a:solidFill>
                <a:effectLst/>
                <a:latin typeface="+mn-lt"/>
                <a:ea typeface="+mn-ea"/>
                <a:cs typeface="+mn-cs"/>
              </a:rPr>
              <a:t>Per motivi di spazio, sono stati riportati solo i risultati finali dei 4 siti web della sperimentazione. Le tabelle sono formate da due parti: nella prima parte si raccoglie le metriche migliori analizzando la struttura del sito (prima riga), quelle migliori analizzando il contenuto testuale (seconda riga) e quelle migliori della concatenazione delle informazioni. Le sigle </a:t>
            </a:r>
            <a:r>
              <a:rPr lang="it-IT" sz="1200" kern="1200" dirty="0" err="1">
                <a:solidFill>
                  <a:schemeClr val="tx1"/>
                </a:solidFill>
                <a:effectLst/>
                <a:latin typeface="+mn-lt"/>
                <a:ea typeface="+mn-ea"/>
                <a:cs typeface="+mn-cs"/>
              </a:rPr>
              <a:t>nc</a:t>
            </a:r>
            <a:r>
              <a:rPr lang="it-IT" sz="1200" kern="1200" dirty="0">
                <a:solidFill>
                  <a:schemeClr val="tx1"/>
                </a:solidFill>
                <a:effectLst/>
                <a:latin typeface="+mn-lt"/>
                <a:ea typeface="+mn-ea"/>
                <a:cs typeface="+mn-cs"/>
              </a:rPr>
              <a:t> ed </a:t>
            </a:r>
            <a:r>
              <a:rPr lang="it-IT" sz="1200" kern="1200" dirty="0" err="1">
                <a:solidFill>
                  <a:schemeClr val="tx1"/>
                </a:solidFill>
                <a:effectLst/>
                <a:latin typeface="+mn-lt"/>
                <a:ea typeface="+mn-ea"/>
                <a:cs typeface="+mn-cs"/>
              </a:rPr>
              <a:t>lc</a:t>
            </a:r>
            <a:r>
              <a:rPr lang="it-IT" sz="1200" kern="1200" dirty="0">
                <a:solidFill>
                  <a:schemeClr val="tx1"/>
                </a:solidFill>
                <a:effectLst/>
                <a:latin typeface="+mn-lt"/>
                <a:ea typeface="+mn-ea"/>
                <a:cs typeface="+mn-cs"/>
              </a:rPr>
              <a:t> rispettivamente sono senza costrizioni e a liste di costrizioni, ovvero il grafo utilizzato per ottenere le metriche riportate. Nella seconda parte, invece, si raccolgono le migliori configurazioni dei random </a:t>
            </a:r>
            <a:r>
              <a:rPr lang="it-IT" sz="1200" kern="1200" dirty="0" err="1">
                <a:solidFill>
                  <a:schemeClr val="tx1"/>
                </a:solidFill>
                <a:effectLst/>
                <a:latin typeface="+mn-lt"/>
                <a:ea typeface="+mn-ea"/>
                <a:cs typeface="+mn-cs"/>
              </a:rPr>
              <a:t>walk</a:t>
            </a:r>
            <a:r>
              <a:rPr lang="it-IT" sz="1200" kern="1200" dirty="0">
                <a:solidFill>
                  <a:schemeClr val="tx1"/>
                </a:solidFill>
                <a:effectLst/>
                <a:latin typeface="+mn-lt"/>
                <a:ea typeface="+mn-ea"/>
                <a:cs typeface="+mn-cs"/>
              </a:rPr>
              <a:t> analizzando la struttura (prima riga) e la concatenazione (seconda riga).</a:t>
            </a:r>
          </a:p>
          <a:p>
            <a:r>
              <a:rPr lang="it-IT" sz="1200" kern="1200" dirty="0">
                <a:solidFill>
                  <a:schemeClr val="tx1"/>
                </a:solidFill>
                <a:effectLst/>
                <a:latin typeface="+mn-lt"/>
                <a:ea typeface="+mn-ea"/>
                <a:cs typeface="+mn-cs"/>
              </a:rPr>
              <a:t>In generale, si può notare come il miglior algoritmo di </a:t>
            </a:r>
            <a:r>
              <a:rPr lang="it-IT" sz="1200" kern="1200" dirty="0" err="1">
                <a:solidFill>
                  <a:schemeClr val="tx1"/>
                </a:solidFill>
                <a:effectLst/>
                <a:latin typeface="+mn-lt"/>
                <a:ea typeface="+mn-ea"/>
                <a:cs typeface="+mn-cs"/>
              </a:rPr>
              <a:t>clustering</a:t>
            </a:r>
            <a:r>
              <a:rPr lang="it-IT" sz="1200" kern="1200" dirty="0">
                <a:solidFill>
                  <a:schemeClr val="tx1"/>
                </a:solidFill>
                <a:effectLst/>
                <a:latin typeface="+mn-lt"/>
                <a:ea typeface="+mn-ea"/>
                <a:cs typeface="+mn-cs"/>
              </a:rPr>
              <a:t> che riesce a sfruttare le informazioni estratte è </a:t>
            </a:r>
            <a:r>
              <a:rPr lang="it-IT" sz="1200" b="1" kern="1200" dirty="0" err="1">
                <a:solidFill>
                  <a:schemeClr val="tx1"/>
                </a:solidFill>
                <a:effectLst/>
                <a:latin typeface="+mn-lt"/>
                <a:ea typeface="+mn-ea"/>
                <a:cs typeface="+mn-cs"/>
              </a:rPr>
              <a:t>KMeans</a:t>
            </a:r>
            <a:r>
              <a:rPr lang="it-IT" sz="1200" b="1" kern="1200" dirty="0">
                <a:solidFill>
                  <a:schemeClr val="tx1"/>
                </a:solidFill>
                <a:effectLst/>
                <a:latin typeface="+mn-lt"/>
                <a:ea typeface="+mn-ea"/>
                <a:cs typeface="+mn-cs"/>
              </a:rPr>
              <a:t> </a:t>
            </a:r>
            <a:r>
              <a:rPr lang="it-IT" sz="1200" kern="1200" dirty="0">
                <a:solidFill>
                  <a:schemeClr val="tx1"/>
                </a:solidFill>
                <a:effectLst/>
                <a:latin typeface="+mn-lt"/>
                <a:ea typeface="+mn-ea"/>
                <a:cs typeface="+mn-cs"/>
              </a:rPr>
              <a:t>. non solo, la versione tradizionale di </a:t>
            </a:r>
            <a:r>
              <a:rPr lang="it-IT" sz="1200" kern="1200" dirty="0" err="1">
                <a:solidFill>
                  <a:schemeClr val="tx1"/>
                </a:solidFill>
                <a:effectLst/>
                <a:latin typeface="+mn-lt"/>
                <a:ea typeface="+mn-ea"/>
                <a:cs typeface="+mn-cs"/>
              </a:rPr>
              <a:t>skipgram</a:t>
            </a:r>
            <a:r>
              <a:rPr lang="it-IT" sz="1200" kern="1200" dirty="0">
                <a:solidFill>
                  <a:schemeClr val="tx1"/>
                </a:solidFill>
                <a:effectLst/>
                <a:latin typeface="+mn-lt"/>
                <a:ea typeface="+mn-ea"/>
                <a:cs typeface="+mn-cs"/>
              </a:rPr>
              <a:t> permette di estrarre informazioni più utili per migliorare la bontà del processo di </a:t>
            </a:r>
            <a:r>
              <a:rPr lang="it-IT" sz="1200" kern="1200" dirty="0" err="1">
                <a:solidFill>
                  <a:schemeClr val="tx1"/>
                </a:solidFill>
                <a:effectLst/>
                <a:latin typeface="+mn-lt"/>
                <a:ea typeface="+mn-ea"/>
                <a:cs typeface="+mn-cs"/>
              </a:rPr>
              <a:t>clustering</a:t>
            </a:r>
            <a:r>
              <a:rPr lang="it-IT" sz="1200" kern="1200" dirty="0">
                <a:solidFill>
                  <a:schemeClr val="tx1"/>
                </a:solidFill>
                <a:effectLst/>
                <a:latin typeface="+mn-lt"/>
                <a:ea typeface="+mn-ea"/>
                <a:cs typeface="+mn-cs"/>
              </a:rPr>
              <a:t>: escludere il contesto destro causa un filtraggio di informazioni importanti. L’uso delle liste non migliora in maniera significativa le performance degli algoritmi di </a:t>
            </a:r>
            <a:r>
              <a:rPr lang="it-IT" sz="1200" kern="1200" dirty="0" err="1">
                <a:solidFill>
                  <a:schemeClr val="tx1"/>
                </a:solidFill>
                <a:effectLst/>
                <a:latin typeface="+mn-lt"/>
                <a:ea typeface="+mn-ea"/>
                <a:cs typeface="+mn-cs"/>
              </a:rPr>
              <a:t>clustering</a:t>
            </a:r>
            <a:r>
              <a:rPr lang="it-IT" sz="1200" kern="1200" dirty="0">
                <a:solidFill>
                  <a:schemeClr val="tx1"/>
                </a:solidFill>
                <a:effectLst/>
                <a:latin typeface="+mn-lt"/>
                <a:ea typeface="+mn-ea"/>
                <a:cs typeface="+mn-cs"/>
              </a:rPr>
              <a:t>. Evidentemente i siti web sono altamente strutturati, anche perché, se non fosse stato così, l’esperto non sarebbe riuscito ad assegnare manualmente le pagine ai vari cluster, creando la </a:t>
            </a:r>
            <a:r>
              <a:rPr lang="it-IT" sz="1200" kern="1200" dirty="0" err="1">
                <a:solidFill>
                  <a:schemeClr val="tx1"/>
                </a:solidFill>
                <a:effectLst/>
                <a:latin typeface="+mn-lt"/>
                <a:ea typeface="+mn-ea"/>
                <a:cs typeface="+mn-cs"/>
              </a:rPr>
              <a:t>groundtruth</a:t>
            </a:r>
            <a:r>
              <a:rPr lang="it-IT" sz="1200" kern="1200" dirty="0">
                <a:solidFill>
                  <a:schemeClr val="tx1"/>
                </a:solidFill>
                <a:effectLst/>
                <a:latin typeface="+mn-lt"/>
                <a:ea typeface="+mn-ea"/>
                <a:cs typeface="+mn-cs"/>
              </a:rPr>
              <a:t>.</a:t>
            </a:r>
          </a:p>
          <a:p>
            <a:r>
              <a:rPr lang="it-IT" sz="1200" kern="1200" dirty="0">
                <a:solidFill>
                  <a:schemeClr val="tx1"/>
                </a:solidFill>
                <a:effectLst/>
                <a:latin typeface="+mn-lt"/>
                <a:ea typeface="+mn-ea"/>
                <a:cs typeface="+mn-cs"/>
              </a:rPr>
              <a:t>La sperimentazione, in conclusione, ci mostra come i risultati migliori sono stati ottenuti andando a combinare l’informazione della struttura del sito con quella testuale delle pagine Web. In </a:t>
            </a:r>
            <a:r>
              <a:rPr lang="it-IT" sz="1200" kern="1200" dirty="0" err="1">
                <a:solidFill>
                  <a:schemeClr val="tx1"/>
                </a:solidFill>
                <a:effectLst/>
                <a:latin typeface="+mn-lt"/>
                <a:ea typeface="+mn-ea"/>
                <a:cs typeface="+mn-cs"/>
              </a:rPr>
              <a:t>priceton</a:t>
            </a:r>
            <a:r>
              <a:rPr lang="it-IT" sz="1200" kern="1200" dirty="0">
                <a:solidFill>
                  <a:schemeClr val="tx1"/>
                </a:solidFill>
                <a:effectLst/>
                <a:latin typeface="+mn-lt"/>
                <a:ea typeface="+mn-ea"/>
                <a:cs typeface="+mn-cs"/>
              </a:rPr>
              <a:t>, si evince come l’informazione testuale è soddisfacente per realizzare cluster di buona qualità: si suppone che le pagine del sito abbiano più testo che hyperlink ad altre pagine, oppure che la struttura del sito non fornisce </a:t>
            </a:r>
            <a:r>
              <a:rPr lang="it-IT" sz="1200" kern="1200" dirty="0" err="1">
                <a:solidFill>
                  <a:schemeClr val="tx1"/>
                </a:solidFill>
                <a:effectLst/>
                <a:latin typeface="+mn-lt"/>
                <a:ea typeface="+mn-ea"/>
                <a:cs typeface="+mn-cs"/>
              </a:rPr>
              <a:t>unformazioni</a:t>
            </a:r>
            <a:r>
              <a:rPr lang="it-IT" sz="1200" kern="1200" dirty="0">
                <a:solidFill>
                  <a:schemeClr val="tx1"/>
                </a:solidFill>
                <a:effectLst/>
                <a:latin typeface="+mn-lt"/>
                <a:ea typeface="+mn-ea"/>
                <a:cs typeface="+mn-cs"/>
              </a:rPr>
              <a:t> utili. In </a:t>
            </a:r>
            <a:r>
              <a:rPr lang="it-IT" sz="1200" kern="1200" dirty="0" err="1">
                <a:solidFill>
                  <a:schemeClr val="tx1"/>
                </a:solidFill>
                <a:effectLst/>
                <a:latin typeface="+mn-lt"/>
                <a:ea typeface="+mn-ea"/>
                <a:cs typeface="+mn-cs"/>
              </a:rPr>
              <a:t>stanford</a:t>
            </a:r>
            <a:r>
              <a:rPr lang="it-IT" sz="1200" kern="1200" dirty="0">
                <a:solidFill>
                  <a:schemeClr val="tx1"/>
                </a:solidFill>
                <a:effectLst/>
                <a:latin typeface="+mn-lt"/>
                <a:ea typeface="+mn-ea"/>
                <a:cs typeface="+mn-cs"/>
              </a:rPr>
              <a:t>, invece, l’informazione della struttura è sufficiente: si può supporre che il sito contenga pochi termini significativi oppure poco testo contenente informazioni utili.</a:t>
            </a:r>
          </a:p>
          <a:p>
            <a:endParaRPr lang="en-US" sz="2000" b="0" strike="noStrike" spc="-1"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19</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378716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pPr>
              <a:lnSpc>
                <a:spcPct val="100000"/>
              </a:lnSpc>
            </a:pPr>
            <a:r>
              <a:rPr lang="en-US" spc="-1" dirty="0">
                <a:solidFill>
                  <a:srgbClr val="000000"/>
                </a:solidFill>
                <a:uFill>
                  <a:solidFill>
                    <a:srgbClr val="FFFFFF"/>
                  </a:solidFill>
                </a:uFill>
                <a:latin typeface="+mn-lt"/>
              </a:rPr>
              <a:t>Il Web è</a:t>
            </a:r>
            <a:r>
              <a:rPr lang="en-US" spc="-1" baseline="0" dirty="0">
                <a:solidFill>
                  <a:srgbClr val="000000"/>
                </a:solidFill>
                <a:uFill>
                  <a:solidFill>
                    <a:srgbClr val="FFFFFF"/>
                  </a:solidFill>
                </a:uFill>
                <a:latin typeface="+mn-lt"/>
              </a:rPr>
              <a:t> la </a:t>
            </a:r>
            <a:r>
              <a:rPr lang="en-US" spc="-1" baseline="0" dirty="0" err="1">
                <a:solidFill>
                  <a:srgbClr val="000000"/>
                </a:solidFill>
                <a:uFill>
                  <a:solidFill>
                    <a:srgbClr val="FFFFFF"/>
                  </a:solidFill>
                </a:uFill>
                <a:latin typeface="+mn-lt"/>
              </a:rPr>
              <a:t>più</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grande</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ed</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eterogenea</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sorgente</a:t>
            </a:r>
            <a:r>
              <a:rPr lang="en-US" spc="-1" baseline="0" dirty="0">
                <a:solidFill>
                  <a:srgbClr val="000000"/>
                </a:solidFill>
                <a:uFill>
                  <a:solidFill>
                    <a:srgbClr val="FFFFFF"/>
                  </a:solidFill>
                </a:uFill>
                <a:latin typeface="+mn-lt"/>
              </a:rPr>
              <a:t> di </a:t>
            </a:r>
            <a:r>
              <a:rPr lang="en-US" spc="-1" baseline="0" dirty="0" err="1">
                <a:solidFill>
                  <a:srgbClr val="000000"/>
                </a:solidFill>
                <a:uFill>
                  <a:solidFill>
                    <a:srgbClr val="FFFFFF"/>
                  </a:solidFill>
                </a:uFill>
                <a:latin typeface="+mn-lt"/>
              </a:rPr>
              <a:t>informazioni</a:t>
            </a:r>
            <a:r>
              <a:rPr lang="en-US" spc="-1" baseline="0" dirty="0">
                <a:solidFill>
                  <a:srgbClr val="000000"/>
                </a:solidFill>
                <a:uFill>
                  <a:solidFill>
                    <a:srgbClr val="FFFFFF"/>
                  </a:solidFill>
                </a:uFill>
                <a:latin typeface="+mn-lt"/>
              </a:rPr>
              <a:t>, </a:t>
            </a:r>
            <a:r>
              <a:rPr lang="en-US" b="1" spc="-1" baseline="0" dirty="0" err="1">
                <a:solidFill>
                  <a:srgbClr val="000000"/>
                </a:solidFill>
                <a:uFill>
                  <a:solidFill>
                    <a:srgbClr val="FFFFFF"/>
                  </a:solidFill>
                </a:uFill>
                <a:latin typeface="+mn-lt"/>
              </a:rPr>
              <a:t>grande</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perchè</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sono</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archiviati</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nel</a:t>
            </a:r>
            <a:r>
              <a:rPr lang="en-US" spc="-1" baseline="0" dirty="0">
                <a:solidFill>
                  <a:srgbClr val="000000"/>
                </a:solidFill>
                <a:uFill>
                  <a:solidFill>
                    <a:srgbClr val="FFFFFF"/>
                  </a:solidFill>
                </a:uFill>
                <a:latin typeface="+mn-lt"/>
              </a:rPr>
              <a:t> Web un gran </a:t>
            </a:r>
            <a:r>
              <a:rPr lang="en-US" spc="-1" baseline="0" dirty="0" err="1">
                <a:solidFill>
                  <a:srgbClr val="000000"/>
                </a:solidFill>
                <a:uFill>
                  <a:solidFill>
                    <a:srgbClr val="FFFFFF"/>
                  </a:solidFill>
                </a:uFill>
                <a:latin typeface="+mn-lt"/>
              </a:rPr>
              <a:t>numero</a:t>
            </a:r>
            <a:r>
              <a:rPr lang="en-US" spc="-1" baseline="0" dirty="0">
                <a:solidFill>
                  <a:srgbClr val="000000"/>
                </a:solidFill>
                <a:uFill>
                  <a:solidFill>
                    <a:srgbClr val="FFFFFF"/>
                  </a:solidFill>
                </a:uFill>
                <a:latin typeface="+mn-lt"/>
              </a:rPr>
              <a:t> di </a:t>
            </a:r>
            <a:r>
              <a:rPr lang="en-US" spc="-1" baseline="0" dirty="0" err="1">
                <a:solidFill>
                  <a:srgbClr val="000000"/>
                </a:solidFill>
                <a:uFill>
                  <a:solidFill>
                    <a:srgbClr val="FFFFFF"/>
                  </a:solidFill>
                </a:uFill>
                <a:latin typeface="+mn-lt"/>
              </a:rPr>
              <a:t>informazioni</a:t>
            </a:r>
            <a:r>
              <a:rPr lang="en-US" spc="-1" baseline="0" dirty="0">
                <a:solidFill>
                  <a:srgbClr val="000000"/>
                </a:solidFill>
                <a:uFill>
                  <a:solidFill>
                    <a:srgbClr val="FFFFFF"/>
                  </a:solidFill>
                </a:uFill>
                <a:latin typeface="+mn-lt"/>
              </a:rPr>
              <a:t>; </a:t>
            </a:r>
            <a:r>
              <a:rPr lang="en-US" b="1" spc="-1" baseline="0" dirty="0" err="1">
                <a:solidFill>
                  <a:srgbClr val="000000"/>
                </a:solidFill>
                <a:uFill>
                  <a:solidFill>
                    <a:srgbClr val="FFFFFF"/>
                  </a:solidFill>
                </a:uFill>
                <a:latin typeface="+mn-lt"/>
              </a:rPr>
              <a:t>eterogenea</a:t>
            </a:r>
            <a:r>
              <a:rPr lang="en-US" b="1" spc="-1" baseline="0" dirty="0">
                <a:solidFill>
                  <a:srgbClr val="000000"/>
                </a:solidFill>
                <a:uFill>
                  <a:solidFill>
                    <a:srgbClr val="FFFFFF"/>
                  </a:solidFill>
                </a:uFill>
                <a:latin typeface="+mn-lt"/>
              </a:rPr>
              <a:t> </a:t>
            </a:r>
            <a:r>
              <a:rPr lang="en-US" b="0" spc="-1" baseline="0" dirty="0" err="1">
                <a:solidFill>
                  <a:srgbClr val="000000"/>
                </a:solidFill>
                <a:uFill>
                  <a:solidFill>
                    <a:srgbClr val="FFFFFF"/>
                  </a:solidFill>
                </a:uFill>
                <a:latin typeface="+mn-lt"/>
              </a:rPr>
              <a:t>perchè</a:t>
            </a:r>
            <a:r>
              <a:rPr lang="en-US" b="0" spc="-1" baseline="0" dirty="0">
                <a:solidFill>
                  <a:srgbClr val="000000"/>
                </a:solidFill>
                <a:uFill>
                  <a:solidFill>
                    <a:srgbClr val="FFFFFF"/>
                  </a:solidFill>
                </a:uFill>
                <a:latin typeface="+mn-lt"/>
              </a:rPr>
              <a:t> è compost da </a:t>
            </a:r>
            <a:r>
              <a:rPr lang="en-US" b="0" spc="-1" baseline="0" dirty="0" err="1">
                <a:solidFill>
                  <a:srgbClr val="000000"/>
                </a:solidFill>
                <a:uFill>
                  <a:solidFill>
                    <a:srgbClr val="FFFFFF"/>
                  </a:solidFill>
                </a:uFill>
                <a:latin typeface="+mn-lt"/>
              </a:rPr>
              <a:t>pagine</a:t>
            </a:r>
            <a:r>
              <a:rPr lang="en-US" b="0" spc="-1" baseline="0" dirty="0">
                <a:solidFill>
                  <a:srgbClr val="000000"/>
                </a:solidFill>
                <a:uFill>
                  <a:solidFill>
                    <a:srgbClr val="FFFFFF"/>
                  </a:solidFill>
                </a:uFill>
                <a:latin typeface="+mn-lt"/>
              </a:rPr>
              <a:t> di tipi </a:t>
            </a:r>
            <a:r>
              <a:rPr lang="en-US" b="0" spc="-1" baseline="0" dirty="0" err="1">
                <a:solidFill>
                  <a:srgbClr val="000000"/>
                </a:solidFill>
                <a:uFill>
                  <a:solidFill>
                    <a:srgbClr val="FFFFFF"/>
                  </a:solidFill>
                </a:uFill>
                <a:latin typeface="+mn-lt"/>
              </a:rPr>
              <a:t>differenti</a:t>
            </a:r>
            <a:r>
              <a:rPr lang="en-US" b="0" spc="-1" baseline="0" dirty="0">
                <a:solidFill>
                  <a:srgbClr val="000000"/>
                </a:solidFill>
                <a:uFill>
                  <a:solidFill>
                    <a:srgbClr val="FFFFFF"/>
                  </a:solidFill>
                </a:uFill>
                <a:latin typeface="+mn-lt"/>
              </a:rPr>
              <a:t>, </a:t>
            </a:r>
            <a:r>
              <a:rPr lang="en-US" b="0" spc="-1" baseline="0" dirty="0" err="1">
                <a:solidFill>
                  <a:srgbClr val="000000"/>
                </a:solidFill>
                <a:uFill>
                  <a:solidFill>
                    <a:srgbClr val="FFFFFF"/>
                  </a:solidFill>
                </a:uFill>
                <a:latin typeface="+mn-lt"/>
              </a:rPr>
              <a:t>ovvero</a:t>
            </a:r>
            <a:r>
              <a:rPr lang="en-US" b="0" spc="-1" baseline="0" dirty="0">
                <a:solidFill>
                  <a:srgbClr val="000000"/>
                </a:solidFill>
                <a:uFill>
                  <a:solidFill>
                    <a:srgbClr val="FFFFFF"/>
                  </a:solidFill>
                </a:uFill>
                <a:latin typeface="+mn-lt"/>
              </a:rPr>
              <a:t> </a:t>
            </a:r>
            <a:r>
              <a:rPr lang="en-US" b="0" spc="-1" baseline="0" dirty="0" err="1">
                <a:solidFill>
                  <a:srgbClr val="000000"/>
                </a:solidFill>
                <a:uFill>
                  <a:solidFill>
                    <a:srgbClr val="FFFFFF"/>
                  </a:solidFill>
                </a:uFill>
                <a:latin typeface="+mn-lt"/>
              </a:rPr>
              <a:t>pagine</a:t>
            </a:r>
            <a:r>
              <a:rPr lang="en-US" b="0" spc="-1" baseline="0" dirty="0">
                <a:solidFill>
                  <a:srgbClr val="000000"/>
                </a:solidFill>
                <a:uFill>
                  <a:solidFill>
                    <a:srgbClr val="FFFFFF"/>
                  </a:solidFill>
                </a:uFill>
                <a:latin typeface="+mn-lt"/>
              </a:rPr>
              <a:t> </a:t>
            </a:r>
            <a:r>
              <a:rPr lang="en-US" b="0" spc="-1" baseline="0" dirty="0" err="1">
                <a:solidFill>
                  <a:srgbClr val="000000"/>
                </a:solidFill>
                <a:uFill>
                  <a:solidFill>
                    <a:srgbClr val="FFFFFF"/>
                  </a:solidFill>
                </a:uFill>
                <a:latin typeface="+mn-lt"/>
              </a:rPr>
              <a:t>strutturate</a:t>
            </a:r>
            <a:r>
              <a:rPr lang="en-US" b="0" spc="-1" baseline="0" dirty="0">
                <a:solidFill>
                  <a:srgbClr val="000000"/>
                </a:solidFill>
                <a:uFill>
                  <a:solidFill>
                    <a:srgbClr val="FFFFFF"/>
                  </a:solidFill>
                </a:uFill>
                <a:latin typeface="+mn-lt"/>
              </a:rPr>
              <a:t> e non </a:t>
            </a:r>
            <a:r>
              <a:rPr lang="en-US" b="0" spc="-1" baseline="0" dirty="0" err="1">
                <a:solidFill>
                  <a:srgbClr val="000000"/>
                </a:solidFill>
                <a:uFill>
                  <a:solidFill>
                    <a:srgbClr val="FFFFFF"/>
                  </a:solidFill>
                </a:uFill>
                <a:latin typeface="+mn-lt"/>
              </a:rPr>
              <a:t>strutturate</a:t>
            </a:r>
            <a:r>
              <a:rPr lang="en-US" b="0" spc="-1" baseline="0" dirty="0">
                <a:solidFill>
                  <a:srgbClr val="000000"/>
                </a:solidFill>
                <a:uFill>
                  <a:solidFill>
                    <a:srgbClr val="FFFFFF"/>
                  </a:solidFill>
                </a:uFill>
                <a:latin typeface="+mn-lt"/>
              </a:rPr>
              <a:t>.</a:t>
            </a:r>
            <a:endParaRPr lang="en-US" spc="-1" dirty="0">
              <a:solidFill>
                <a:srgbClr val="000000"/>
              </a:solidFill>
              <a:uFill>
                <a:solidFill>
                  <a:srgbClr val="FFFFFF"/>
                </a:solidFill>
              </a:uFill>
              <a:latin typeface="+mn-lt"/>
            </a:endParaRPr>
          </a:p>
          <a:p>
            <a:pPr>
              <a:lnSpc>
                <a:spcPct val="100000"/>
              </a:lnSpc>
            </a:pPr>
            <a:r>
              <a:rPr lang="en-US" spc="-1" dirty="0">
                <a:solidFill>
                  <a:srgbClr val="000000"/>
                </a:solidFill>
                <a:uFill>
                  <a:solidFill>
                    <a:srgbClr val="FFFFFF"/>
                  </a:solidFill>
                </a:uFill>
                <a:latin typeface="+mn-lt"/>
              </a:rPr>
              <a:t>Date le </a:t>
            </a:r>
            <a:r>
              <a:rPr lang="en-US" spc="-1" dirty="0" err="1">
                <a:solidFill>
                  <a:srgbClr val="000000"/>
                </a:solidFill>
                <a:uFill>
                  <a:solidFill>
                    <a:srgbClr val="FFFFFF"/>
                  </a:solidFill>
                </a:uFill>
                <a:latin typeface="+mn-lt"/>
              </a:rPr>
              <a:t>caratteristiche</a:t>
            </a:r>
            <a:r>
              <a:rPr lang="en-US" spc="-1" baseline="0" dirty="0">
                <a:solidFill>
                  <a:srgbClr val="000000"/>
                </a:solidFill>
                <a:uFill>
                  <a:solidFill>
                    <a:srgbClr val="FFFFFF"/>
                  </a:solidFill>
                </a:uFill>
                <a:latin typeface="+mn-lt"/>
              </a:rPr>
              <a:t> del Web, </a:t>
            </a:r>
            <a:r>
              <a:rPr lang="en-US" spc="-1" dirty="0" err="1">
                <a:solidFill>
                  <a:srgbClr val="000000"/>
                </a:solidFill>
                <a:uFill>
                  <a:solidFill>
                    <a:srgbClr val="FFFFFF"/>
                  </a:solidFill>
                </a:uFill>
                <a:latin typeface="+mn-lt"/>
              </a:rPr>
              <a:t>l’organizzazione</a:t>
            </a:r>
            <a:r>
              <a:rPr lang="en-US" spc="-1" dirty="0">
                <a:solidFill>
                  <a:srgbClr val="000000"/>
                </a:solidFill>
                <a:uFill>
                  <a:solidFill>
                    <a:srgbClr val="FFFFFF"/>
                  </a:solidFill>
                </a:uFill>
                <a:latin typeface="+mn-lt"/>
              </a:rPr>
              <a:t> </a:t>
            </a:r>
            <a:r>
              <a:rPr lang="en-US" spc="-1" dirty="0" err="1">
                <a:solidFill>
                  <a:srgbClr val="000000"/>
                </a:solidFill>
                <a:uFill>
                  <a:solidFill>
                    <a:srgbClr val="FFFFFF"/>
                  </a:solidFill>
                </a:uFill>
                <a:latin typeface="+mn-lt"/>
              </a:rPr>
              <a:t>dei</a:t>
            </a:r>
            <a:r>
              <a:rPr lang="en-US" spc="-1"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suoi</a:t>
            </a:r>
            <a:r>
              <a:rPr lang="en-US" spc="-1" baseline="0" dirty="0">
                <a:solidFill>
                  <a:srgbClr val="000000"/>
                </a:solidFill>
                <a:uFill>
                  <a:solidFill>
                    <a:srgbClr val="FFFFFF"/>
                  </a:solidFill>
                </a:uFill>
                <a:latin typeface="+mn-lt"/>
              </a:rPr>
              <a:t> </a:t>
            </a:r>
            <a:r>
              <a:rPr lang="en-US" spc="-1" dirty="0" err="1">
                <a:solidFill>
                  <a:srgbClr val="000000"/>
                </a:solidFill>
                <a:uFill>
                  <a:solidFill>
                    <a:srgbClr val="FFFFFF"/>
                  </a:solidFill>
                </a:uFill>
                <a:latin typeface="+mn-lt"/>
              </a:rPr>
              <a:t>contenuti</a:t>
            </a:r>
            <a:r>
              <a:rPr lang="en-US" spc="-1" baseline="0" dirty="0">
                <a:solidFill>
                  <a:srgbClr val="000000"/>
                </a:solidFill>
                <a:uFill>
                  <a:solidFill>
                    <a:srgbClr val="FFFFFF"/>
                  </a:solidFill>
                </a:uFill>
                <a:latin typeface="+mn-lt"/>
              </a:rPr>
              <a:t> </a:t>
            </a:r>
            <a:r>
              <a:rPr lang="en-US" spc="-1" dirty="0">
                <a:solidFill>
                  <a:srgbClr val="000000"/>
                </a:solidFill>
                <a:uFill>
                  <a:solidFill>
                    <a:srgbClr val="FFFFFF"/>
                  </a:solidFill>
                </a:uFill>
                <a:latin typeface="+mn-lt"/>
              </a:rPr>
              <a:t>è un </a:t>
            </a:r>
            <a:r>
              <a:rPr lang="en-US" spc="-1" dirty="0" err="1">
                <a:solidFill>
                  <a:srgbClr val="000000"/>
                </a:solidFill>
                <a:uFill>
                  <a:solidFill>
                    <a:srgbClr val="FFFFFF"/>
                  </a:solidFill>
                </a:uFill>
                <a:latin typeface="+mn-lt"/>
              </a:rPr>
              <a:t>problema</a:t>
            </a:r>
            <a:r>
              <a:rPr lang="en-US" spc="-1" dirty="0">
                <a:solidFill>
                  <a:srgbClr val="000000"/>
                </a:solidFill>
                <a:uFill>
                  <a:solidFill>
                    <a:srgbClr val="FFFFFF"/>
                  </a:solidFill>
                </a:uFill>
                <a:latin typeface="+mn-lt"/>
              </a:rPr>
              <a:t> </a:t>
            </a:r>
            <a:r>
              <a:rPr lang="en-US" spc="-1" dirty="0" err="1">
                <a:solidFill>
                  <a:srgbClr val="000000"/>
                </a:solidFill>
                <a:uFill>
                  <a:solidFill>
                    <a:srgbClr val="FFFFFF"/>
                  </a:solidFill>
                </a:uFill>
                <a:latin typeface="+mn-lt"/>
              </a:rPr>
              <a:t>rilevante</a:t>
            </a:r>
            <a:r>
              <a:rPr lang="en-US" spc="-1" dirty="0">
                <a:solidFill>
                  <a:srgbClr val="000000"/>
                </a:solidFill>
                <a:uFill>
                  <a:solidFill>
                    <a:srgbClr val="FFFFFF"/>
                  </a:solidFill>
                </a:uFill>
                <a:latin typeface="+mn-lt"/>
              </a:rPr>
              <a:t> per </a:t>
            </a:r>
            <a:r>
              <a:rPr lang="en-US" spc="-1" dirty="0" err="1">
                <a:solidFill>
                  <a:srgbClr val="000000"/>
                </a:solidFill>
                <a:uFill>
                  <a:solidFill>
                    <a:srgbClr val="FFFFFF"/>
                  </a:solidFill>
                </a:uFill>
                <a:latin typeface="+mn-lt"/>
              </a:rPr>
              <a:t>poter</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accedere</a:t>
            </a:r>
            <a:r>
              <a:rPr lang="en-US" spc="-1" baseline="0" dirty="0">
                <a:solidFill>
                  <a:srgbClr val="000000"/>
                </a:solidFill>
                <a:uFill>
                  <a:solidFill>
                    <a:srgbClr val="FFFFFF"/>
                  </a:solidFill>
                </a:uFill>
                <a:latin typeface="+mn-lt"/>
              </a:rPr>
              <a:t> in </a:t>
            </a:r>
            <a:r>
              <a:rPr lang="en-US" spc="-1" baseline="0" dirty="0" err="1">
                <a:solidFill>
                  <a:srgbClr val="000000"/>
                </a:solidFill>
                <a:uFill>
                  <a:solidFill>
                    <a:srgbClr val="FFFFFF"/>
                  </a:solidFill>
                </a:uFill>
                <a:latin typeface="+mn-lt"/>
              </a:rPr>
              <a:t>maniera</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mirata</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ed</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efficiente</a:t>
            </a:r>
            <a:r>
              <a:rPr lang="en-US" spc="-1" baseline="0" dirty="0">
                <a:solidFill>
                  <a:srgbClr val="000000"/>
                </a:solidFill>
                <a:uFill>
                  <a:solidFill>
                    <a:srgbClr val="FFFFFF"/>
                  </a:solidFill>
                </a:uFill>
                <a:latin typeface="+mn-lt"/>
              </a:rPr>
              <a:t> a </a:t>
            </a:r>
            <a:r>
              <a:rPr lang="en-US" spc="-1" baseline="0" dirty="0" err="1">
                <a:solidFill>
                  <a:srgbClr val="000000"/>
                </a:solidFill>
                <a:uFill>
                  <a:solidFill>
                    <a:srgbClr val="FFFFFF"/>
                  </a:solidFill>
                </a:uFill>
                <a:latin typeface="+mn-lt"/>
              </a:rPr>
              <a:t>queste</a:t>
            </a:r>
            <a:r>
              <a:rPr lang="en-US" spc="-1" baseline="0" dirty="0">
                <a:solidFill>
                  <a:srgbClr val="000000"/>
                </a:solidFill>
                <a:uFill>
                  <a:solidFill>
                    <a:srgbClr val="FFFFFF"/>
                  </a:solidFill>
                </a:uFill>
                <a:latin typeface="+mn-lt"/>
              </a:rPr>
              <a:t> </a:t>
            </a:r>
            <a:r>
              <a:rPr lang="en-US" spc="-1" baseline="0" dirty="0" err="1">
                <a:solidFill>
                  <a:srgbClr val="000000"/>
                </a:solidFill>
                <a:uFill>
                  <a:solidFill>
                    <a:srgbClr val="FFFFFF"/>
                  </a:solidFill>
                </a:uFill>
                <a:latin typeface="+mn-lt"/>
              </a:rPr>
              <a:t>informazioni</a:t>
            </a:r>
            <a:r>
              <a:rPr lang="en-US" spc="-1" dirty="0">
                <a:solidFill>
                  <a:srgbClr val="000000"/>
                </a:solidFill>
                <a:uFill>
                  <a:solidFill>
                    <a:srgbClr val="FFFFFF"/>
                  </a:solidFill>
                </a:uFill>
                <a:latin typeface="+mn-lt"/>
              </a:rPr>
              <a:t>.</a:t>
            </a:r>
            <a:endParaRPr lang="it-IT" sz="1200" kern="1200" dirty="0">
              <a:solidFill>
                <a:schemeClr val="tx1"/>
              </a:solidFill>
              <a:effectLst/>
              <a:latin typeface="+mn-lt"/>
              <a:ea typeface="+mn-ea"/>
              <a:cs typeface="+mn-cs"/>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2</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40442385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b="1" kern="1200" dirty="0">
                <a:solidFill>
                  <a:schemeClr val="tx1"/>
                </a:solidFill>
                <a:effectLst/>
                <a:latin typeface="+mn-lt"/>
                <a:ea typeface="+mn-ea"/>
                <a:cs typeface="+mn-cs"/>
              </a:rPr>
              <a:t>I dataset utilizzati sono</a:t>
            </a:r>
            <a:r>
              <a:rPr lang="it-IT" sz="1200" b="1" kern="1200" baseline="0" dirty="0">
                <a:solidFill>
                  <a:schemeClr val="tx1"/>
                </a:solidFill>
                <a:effectLst/>
                <a:latin typeface="+mn-lt"/>
                <a:ea typeface="+mn-ea"/>
                <a:cs typeface="+mn-cs"/>
              </a:rPr>
              <a:t> altamente strutturati, e si evince dalla tabella, e questo non ha permesso alle liste web di filtrare i link rumore (sono state filtrate pochissime)</a:t>
            </a:r>
            <a:endParaRPr lang="it-IT" sz="1200" b="1" kern="1200" dirty="0">
              <a:solidFill>
                <a:schemeClr val="tx1"/>
              </a:solidFill>
              <a:effectLst/>
              <a:latin typeface="+mn-lt"/>
              <a:ea typeface="+mn-ea"/>
              <a:cs typeface="+mn-cs"/>
            </a:endParaRPr>
          </a:p>
          <a:p>
            <a:endParaRPr lang="it-IT" sz="1200" kern="1200" dirty="0">
              <a:solidFill>
                <a:schemeClr val="tx1"/>
              </a:solidFill>
              <a:effectLst/>
              <a:latin typeface="+mn-lt"/>
              <a:ea typeface="+mn-ea"/>
              <a:cs typeface="+mn-cs"/>
            </a:endParaRPr>
          </a:p>
          <a:p>
            <a:r>
              <a:rPr lang="it-IT" sz="1200" kern="1200" dirty="0">
                <a:solidFill>
                  <a:schemeClr val="tx1"/>
                </a:solidFill>
                <a:effectLst/>
                <a:latin typeface="+mn-lt"/>
                <a:ea typeface="+mn-ea"/>
                <a:cs typeface="+mn-cs"/>
              </a:rPr>
              <a:t>Concludendo, il testo e la struttura del sito forniscono informazioni diverse e complementari che aumentano effettivamente la qualità dei cluster. Le liste Web non hanno prodotto miglioramenti significativi. Neanche considerare più importanti le pagine più vicine alla homepage, utilizzando la versione modificata di </a:t>
            </a:r>
            <a:r>
              <a:rPr lang="it-IT" sz="1200" kern="1200" dirty="0" err="1">
                <a:solidFill>
                  <a:schemeClr val="tx1"/>
                </a:solidFill>
                <a:effectLst/>
                <a:latin typeface="+mn-lt"/>
                <a:ea typeface="+mn-ea"/>
                <a:cs typeface="+mn-cs"/>
              </a:rPr>
              <a:t>skipgram</a:t>
            </a:r>
            <a:r>
              <a:rPr lang="it-IT" sz="1200" kern="1200" dirty="0">
                <a:solidFill>
                  <a:schemeClr val="tx1"/>
                </a:solidFill>
                <a:effectLst/>
                <a:latin typeface="+mn-lt"/>
                <a:ea typeface="+mn-ea"/>
                <a:cs typeface="+mn-cs"/>
              </a:rPr>
              <a:t>, non ha prodotto miglioramenti significativi.</a:t>
            </a:r>
          </a:p>
          <a:p>
            <a:r>
              <a:rPr lang="it-IT" sz="1200" kern="1200" dirty="0">
                <a:solidFill>
                  <a:schemeClr val="tx1"/>
                </a:solidFill>
                <a:effectLst/>
                <a:latin typeface="+mn-lt"/>
                <a:ea typeface="+mn-ea"/>
                <a:cs typeface="+mn-cs"/>
              </a:rPr>
              <a:t>Uno sviluppo futuro può essere quello di applicare la metodologia descritta in questa tesi su più sito e meno strutturati, per capire se effettivamente le liste web sono utili a filtrare i link rumore oppure no.</a:t>
            </a:r>
          </a:p>
          <a:p>
            <a:endParaRPr lang="en-US" sz="2000" b="0" strike="noStrike" spc="-1" baseline="0"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20</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7926156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Grazie per l’attenzione…</a:t>
            </a:r>
          </a:p>
          <a:p>
            <a:endParaRPr lang="en-US" sz="2000" b="0" strike="noStrike" spc="-1"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21</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774903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Una possibile soluzione è l’utilizzo</a:t>
            </a:r>
            <a:r>
              <a:rPr lang="it-IT" sz="1200" kern="1200" baseline="0" dirty="0">
                <a:solidFill>
                  <a:schemeClr val="tx1"/>
                </a:solidFill>
                <a:effectLst/>
                <a:latin typeface="+mn-lt"/>
                <a:ea typeface="+mn-ea"/>
                <a:cs typeface="+mn-cs"/>
              </a:rPr>
              <a:t> del Clustering.</a:t>
            </a:r>
            <a:endParaRPr lang="it-IT"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Con il termine Clustering ci si riferisce al processo di selezione e raggruppamento, a partire da un set di dati iniziali, di elementi omogenei, avendo come base la somiglianza tra gli stessi. </a:t>
            </a:r>
          </a:p>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Nel contesto del Web, viene utilizzato per poter organizzare l’enorme quantità di</a:t>
            </a:r>
            <a:r>
              <a:rPr lang="it-IT" sz="1200" kern="1200" baseline="0" dirty="0">
                <a:solidFill>
                  <a:schemeClr val="tx1"/>
                </a:solidFill>
                <a:effectLst/>
                <a:latin typeface="+mn-lt"/>
                <a:ea typeface="+mn-ea"/>
                <a:cs typeface="+mn-cs"/>
              </a:rPr>
              <a:t> dati archiviati, per poter accedere in maniera veloce e mirata. Per questo si applicano algoritmi di Clustering per raggruppare pagine Web appartenenti alla stessa tipologia (pagine dei professori, corsi, prodotti).</a:t>
            </a:r>
          </a:p>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baseline="0" dirty="0">
                <a:solidFill>
                  <a:schemeClr val="tx1"/>
                </a:solidFill>
                <a:effectLst/>
                <a:latin typeface="+mn-lt"/>
                <a:ea typeface="+mn-ea"/>
                <a:cs typeface="+mn-cs"/>
              </a:rPr>
              <a:t>In letteratura, esistono algoritmi di Clustering che raggruppano le pagine Web di differenti siti, senza tener conto se queste appartengono allo stesso sito Web. Vengono classificati in 4 categorie, in base alle informazioni utilizzate per effettuare il processo di raggruppamento delle pagine:</a:t>
            </a:r>
          </a:p>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baseline="0" dirty="0">
                <a:solidFill>
                  <a:schemeClr val="tx1"/>
                </a:solidFill>
                <a:effectLst/>
                <a:latin typeface="+mn-lt"/>
                <a:ea typeface="+mn-ea"/>
                <a:cs typeface="+mn-cs"/>
              </a:rPr>
              <a:t>[elenco]</a:t>
            </a:r>
            <a:endParaRPr lang="it-IT" sz="1200" kern="1200" dirty="0">
              <a:solidFill>
                <a:schemeClr val="tx1"/>
              </a:solidFill>
              <a:effectLst/>
              <a:latin typeface="+mn-lt"/>
              <a:ea typeface="+mn-ea"/>
              <a:cs typeface="+mn-cs"/>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3</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3709009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kern="1200" dirty="0">
                <a:solidFill>
                  <a:schemeClr val="tx1"/>
                </a:solidFill>
                <a:effectLst/>
                <a:latin typeface="+mn-lt"/>
                <a:ea typeface="+mn-ea"/>
                <a:cs typeface="+mn-cs"/>
              </a:rPr>
              <a:t>Ma tali algoritmi presentano delle limitazioni:</a:t>
            </a:r>
          </a:p>
          <a:p>
            <a:pPr lvl="0"/>
            <a:r>
              <a:rPr lang="it-IT" sz="1200" b="1" kern="1200" dirty="0">
                <a:solidFill>
                  <a:schemeClr val="tx1"/>
                </a:solidFill>
                <a:effectLst/>
                <a:latin typeface="+mn-lt"/>
                <a:ea typeface="+mn-ea"/>
                <a:cs typeface="+mn-cs"/>
              </a:rPr>
              <a:t>Contenuto testuale</a:t>
            </a:r>
            <a:r>
              <a:rPr lang="it-IT" sz="1200" kern="1200" dirty="0">
                <a:solidFill>
                  <a:schemeClr val="tx1"/>
                </a:solidFill>
                <a:effectLst/>
                <a:latin typeface="+mn-lt"/>
                <a:ea typeface="+mn-ea"/>
                <a:cs typeface="+mn-cs"/>
              </a:rPr>
              <a:t>: le pagine Web pur avendo lo stesso contenuto informativo, potrebbero essere contestualmente differenti, ovvero il contenuto informativo simile viene inserito in elementi Web aventi diverse regole semantiche (esempio: tabelle o menu di navigazione) e differenti funzionalità (link, pulsanti).</a:t>
            </a:r>
          </a:p>
          <a:p>
            <a:pPr lvl="0"/>
            <a:r>
              <a:rPr lang="it-IT" sz="1200" b="1" kern="1200" dirty="0">
                <a:solidFill>
                  <a:schemeClr val="tx1"/>
                </a:solidFill>
                <a:effectLst/>
                <a:latin typeface="+mn-lt"/>
                <a:ea typeface="+mn-ea"/>
                <a:cs typeface="+mn-cs"/>
              </a:rPr>
              <a:t>Web log</a:t>
            </a:r>
            <a:r>
              <a:rPr lang="it-IT" sz="1200" kern="1200" dirty="0">
                <a:solidFill>
                  <a:schemeClr val="tx1"/>
                </a:solidFill>
                <a:effectLst/>
                <a:latin typeface="+mn-lt"/>
                <a:ea typeface="+mn-ea"/>
                <a:cs typeface="+mn-cs"/>
              </a:rPr>
              <a:t>: la difficoltà sta nel fatto che ogni utente ha un comportamento differente nel Web, avendo come conseguenza una diversa profilazione per ogni utente, portando quindi alla creazione di differenti Cluster di pagine Web, in base ad ogni profilo.</a:t>
            </a:r>
          </a:p>
          <a:p>
            <a:pPr lvl="0"/>
            <a:r>
              <a:rPr lang="it-IT" sz="1200" b="1" kern="1200" dirty="0">
                <a:solidFill>
                  <a:schemeClr val="tx1"/>
                </a:solidFill>
                <a:effectLst/>
                <a:latin typeface="+mn-lt"/>
                <a:ea typeface="+mn-ea"/>
                <a:cs typeface="+mn-cs"/>
              </a:rPr>
              <a:t>HTML</a:t>
            </a:r>
            <a:r>
              <a:rPr lang="it-IT" sz="1200" kern="1200" dirty="0">
                <a:solidFill>
                  <a:schemeClr val="tx1"/>
                </a:solidFill>
                <a:effectLst/>
                <a:latin typeface="+mn-lt"/>
                <a:ea typeface="+mn-ea"/>
                <a:cs typeface="+mn-cs"/>
              </a:rPr>
              <a:t>: La qualità dei Cluster potrebbe abbassarsi se i </a:t>
            </a:r>
            <a:r>
              <a:rPr lang="it-IT" sz="1200" kern="1200" dirty="0" err="1">
                <a:solidFill>
                  <a:schemeClr val="tx1"/>
                </a:solidFill>
                <a:effectLst/>
                <a:latin typeface="+mn-lt"/>
                <a:ea typeface="+mn-ea"/>
                <a:cs typeface="+mn-cs"/>
              </a:rPr>
              <a:t>tag</a:t>
            </a:r>
            <a:r>
              <a:rPr lang="it-IT" sz="1200" kern="1200" dirty="0">
                <a:solidFill>
                  <a:schemeClr val="tx1"/>
                </a:solidFill>
                <a:effectLst/>
                <a:latin typeface="+mn-lt"/>
                <a:ea typeface="+mn-ea"/>
                <a:cs typeface="+mn-cs"/>
              </a:rPr>
              <a:t> sono differenti ma offrono una visualizzazione della pagina Web simile: i dati strutturati, per esempio, inseriti in tabelle o in liste (rispettivamente &lt;</a:t>
            </a:r>
            <a:r>
              <a:rPr lang="it-IT" sz="1200" kern="1200" dirty="0" err="1">
                <a:solidFill>
                  <a:schemeClr val="tx1"/>
                </a:solidFill>
                <a:effectLst/>
                <a:latin typeface="+mn-lt"/>
                <a:ea typeface="+mn-ea"/>
                <a:cs typeface="+mn-cs"/>
              </a:rPr>
              <a:t>table</a:t>
            </a:r>
            <a:r>
              <a:rPr lang="it-IT" sz="1200" kern="1200" dirty="0">
                <a:solidFill>
                  <a:schemeClr val="tx1"/>
                </a:solidFill>
                <a:effectLst/>
                <a:latin typeface="+mn-lt"/>
                <a:ea typeface="+mn-ea"/>
                <a:cs typeface="+mn-cs"/>
              </a:rPr>
              <a:t>&gt; e &lt;</a:t>
            </a:r>
            <a:r>
              <a:rPr lang="it-IT" sz="1200" kern="1200" dirty="0" err="1">
                <a:solidFill>
                  <a:schemeClr val="tx1"/>
                </a:solidFill>
                <a:effectLst/>
                <a:latin typeface="+mn-lt"/>
                <a:ea typeface="+mn-ea"/>
                <a:cs typeface="+mn-cs"/>
              </a:rPr>
              <a:t>ul</a:t>
            </a:r>
            <a:r>
              <a:rPr lang="it-IT" sz="1200" kern="1200" dirty="0">
                <a:solidFill>
                  <a:schemeClr val="tx1"/>
                </a:solidFill>
                <a:effectLst/>
                <a:latin typeface="+mn-lt"/>
                <a:ea typeface="+mn-ea"/>
                <a:cs typeface="+mn-cs"/>
              </a:rPr>
              <a:t>&gt;) hanno una visualizzazione simile, pur avendo una rappresentazione strutturale diversa.</a:t>
            </a:r>
          </a:p>
          <a:p>
            <a:pPr lvl="0"/>
            <a:r>
              <a:rPr lang="it-IT" sz="1200" b="1" kern="1200" dirty="0">
                <a:solidFill>
                  <a:schemeClr val="tx1"/>
                </a:solidFill>
                <a:effectLst/>
                <a:latin typeface="+mn-lt"/>
                <a:ea typeface="+mn-ea"/>
                <a:cs typeface="+mn-cs"/>
              </a:rPr>
              <a:t>Hyperlink</a:t>
            </a:r>
            <a:r>
              <a:rPr lang="it-IT" sz="1200" kern="1200" dirty="0">
                <a:solidFill>
                  <a:schemeClr val="tx1"/>
                </a:solidFill>
                <a:effectLst/>
                <a:latin typeface="+mn-lt"/>
                <a:ea typeface="+mn-ea"/>
                <a:cs typeface="+mn-cs"/>
              </a:rPr>
              <a:t>: se le pagine contengono un numero insufficiente di link, allora la qualità dei Cluster prodotti sarà bassa. Inoltre analizzare tutte le relazioni tra i nodi è </a:t>
            </a:r>
            <a:r>
              <a:rPr lang="it-IT" sz="1200" kern="1200" dirty="0" err="1">
                <a:solidFill>
                  <a:schemeClr val="tx1"/>
                </a:solidFill>
                <a:effectLst/>
                <a:latin typeface="+mn-lt"/>
                <a:ea typeface="+mn-ea"/>
                <a:cs typeface="+mn-cs"/>
              </a:rPr>
              <a:t>computazionalmente</a:t>
            </a:r>
            <a:r>
              <a:rPr lang="it-IT" sz="1200" kern="1200" dirty="0">
                <a:solidFill>
                  <a:schemeClr val="tx1"/>
                </a:solidFill>
                <a:effectLst/>
                <a:latin typeface="+mn-lt"/>
                <a:ea typeface="+mn-ea"/>
                <a:cs typeface="+mn-cs"/>
              </a:rPr>
              <a:t> costoso.</a:t>
            </a:r>
          </a:p>
          <a:p>
            <a:endParaRPr lang="en-US" sz="2000" b="0" strike="noStrike" spc="-1"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4</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3471539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L’obiettivo di questa tesi è quello di raggruppare le pagine appartenenti alla stessa tipologia (per esempio pagine di professori, corsi e prodotti) di un sito Web. </a:t>
            </a:r>
          </a:p>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In particolare si è cercato di capire se, combinando le diverse rappresentazioni della pagina Web precedentemente viste, è possibile migliorare la qualità dei Cluster (dei raggruppamenti) prodotti. </a:t>
            </a:r>
          </a:p>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Non solo, si è cercato di capire se è possibile aumentare la bontà dei Cluster prodotti dando più importanza alle pagine vicine alla homepage.</a:t>
            </a:r>
          </a:p>
          <a:p>
            <a:endParaRPr lang="en-US" sz="2000" b="0" strike="noStrike" spc="-1"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5</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2869924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Per raggiungere</a:t>
            </a:r>
            <a:r>
              <a:rPr lang="it-IT" sz="1200" kern="1200" baseline="0" dirty="0">
                <a:solidFill>
                  <a:schemeClr val="tx1"/>
                </a:solidFill>
                <a:effectLst/>
                <a:latin typeface="+mn-lt"/>
                <a:ea typeface="+mn-ea"/>
                <a:cs typeface="+mn-cs"/>
              </a:rPr>
              <a:t> gli obiettivi precedentemente descritti</a:t>
            </a:r>
            <a:r>
              <a:rPr lang="it-IT" sz="1200" kern="1200" dirty="0">
                <a:solidFill>
                  <a:schemeClr val="tx1"/>
                </a:solidFill>
                <a:effectLst/>
                <a:latin typeface="+mn-lt"/>
                <a:ea typeface="+mn-ea"/>
                <a:cs typeface="+mn-cs"/>
              </a:rPr>
              <a:t>, si è definita una metodologia di 3 fasi: </a:t>
            </a:r>
            <a:r>
              <a:rPr lang="it-IT" sz="1200" kern="1200" dirty="0" err="1">
                <a:solidFill>
                  <a:schemeClr val="tx1"/>
                </a:solidFill>
                <a:effectLst/>
                <a:latin typeface="+mn-lt"/>
                <a:ea typeface="+mn-ea"/>
                <a:cs typeface="+mn-cs"/>
              </a:rPr>
              <a:t>Crawling</a:t>
            </a:r>
            <a:r>
              <a:rPr lang="it-IT" sz="1200" kern="1200" dirty="0">
                <a:solidFill>
                  <a:schemeClr val="tx1"/>
                </a:solidFill>
                <a:effectLst/>
                <a:latin typeface="+mn-lt"/>
                <a:ea typeface="+mn-ea"/>
                <a:cs typeface="+mn-cs"/>
              </a:rPr>
              <a:t> del sito Web, feature </a:t>
            </a:r>
            <a:r>
              <a:rPr lang="it-IT" sz="1200" kern="1200" dirty="0" err="1">
                <a:solidFill>
                  <a:schemeClr val="tx1"/>
                </a:solidFill>
                <a:effectLst/>
                <a:latin typeface="+mn-lt"/>
                <a:ea typeface="+mn-ea"/>
                <a:cs typeface="+mn-cs"/>
              </a:rPr>
              <a:t>construction</a:t>
            </a:r>
            <a:r>
              <a:rPr lang="it-IT" sz="1200" kern="1200" baseline="0" dirty="0">
                <a:solidFill>
                  <a:schemeClr val="tx1"/>
                </a:solidFill>
                <a:effectLst/>
                <a:latin typeface="+mn-lt"/>
                <a:ea typeface="+mn-ea"/>
                <a:cs typeface="+mn-cs"/>
              </a:rPr>
              <a:t> (</a:t>
            </a:r>
            <a:r>
              <a:rPr lang="it-IT" sz="1200" kern="1200" dirty="0">
                <a:solidFill>
                  <a:schemeClr val="tx1"/>
                </a:solidFill>
                <a:effectLst/>
                <a:latin typeface="+mn-lt"/>
                <a:ea typeface="+mn-ea"/>
                <a:cs typeface="+mn-cs"/>
              </a:rPr>
              <a:t>Costruzione del Dataset) e Clustering delle pagine Web.</a:t>
            </a:r>
          </a:p>
          <a:p>
            <a:endParaRPr lang="en-US" sz="2000" b="0" strike="noStrike" spc="-1"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6</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7608941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kern="1200" dirty="0">
                <a:solidFill>
                  <a:schemeClr val="tx1"/>
                </a:solidFill>
                <a:effectLst/>
                <a:latin typeface="+mn-lt"/>
                <a:ea typeface="+mn-ea"/>
                <a:cs typeface="+mn-cs"/>
              </a:rPr>
              <a:t>Un Crawler è un software automatizzato che permette di indicizzare le pagine Web.</a:t>
            </a:r>
          </a:p>
          <a:p>
            <a:r>
              <a:rPr lang="it-IT" sz="1200" kern="1200" dirty="0">
                <a:solidFill>
                  <a:schemeClr val="tx1"/>
                </a:solidFill>
                <a:effectLst/>
                <a:latin typeface="+mn-lt"/>
                <a:ea typeface="+mn-ea"/>
                <a:cs typeface="+mn-cs"/>
              </a:rPr>
              <a:t>[algoritmo del</a:t>
            </a:r>
            <a:r>
              <a:rPr lang="it-IT" sz="1200" kern="1200" baseline="0" dirty="0">
                <a:solidFill>
                  <a:schemeClr val="tx1"/>
                </a:solidFill>
                <a:effectLst/>
                <a:latin typeface="+mn-lt"/>
                <a:ea typeface="+mn-ea"/>
                <a:cs typeface="+mn-cs"/>
              </a:rPr>
              <a:t> crawler]</a:t>
            </a:r>
            <a:endParaRPr lang="it-IT" sz="1200" kern="1200" dirty="0">
              <a:solidFill>
                <a:schemeClr val="tx1"/>
              </a:solidFill>
              <a:effectLst/>
              <a:latin typeface="+mn-lt"/>
              <a:ea typeface="+mn-ea"/>
              <a:cs typeface="+mn-cs"/>
            </a:endParaRPr>
          </a:p>
          <a:p>
            <a:r>
              <a:rPr lang="it-IT" sz="1200" kern="1200" dirty="0">
                <a:solidFill>
                  <a:schemeClr val="tx1"/>
                </a:solidFill>
                <a:effectLst/>
                <a:latin typeface="+mn-lt"/>
                <a:ea typeface="+mn-ea"/>
                <a:cs typeface="+mn-cs"/>
              </a:rPr>
              <a:t>Un sito Web può essere formalmente descritto come un grafo orientato, dove V è l’insieme dei nodi (</a:t>
            </a:r>
            <a:r>
              <a:rPr lang="it-IT" sz="1200" kern="1200" dirty="0" err="1">
                <a:solidFill>
                  <a:schemeClr val="tx1"/>
                </a:solidFill>
                <a:effectLst/>
                <a:latin typeface="+mn-lt"/>
                <a:ea typeface="+mn-ea"/>
                <a:cs typeface="+mn-cs"/>
              </a:rPr>
              <a:t>url</a:t>
            </a:r>
            <a:r>
              <a:rPr lang="it-IT" sz="1200" kern="1200" dirty="0">
                <a:solidFill>
                  <a:schemeClr val="tx1"/>
                </a:solidFill>
                <a:effectLst/>
                <a:latin typeface="+mn-lt"/>
                <a:ea typeface="+mn-ea"/>
                <a:cs typeface="+mn-cs"/>
              </a:rPr>
              <a:t> di pagine Web) ed E è l’insieme degli archi, ovvero una coppia di elementi (</a:t>
            </a:r>
            <a:r>
              <a:rPr lang="it-IT" sz="1200" kern="1200" dirty="0" err="1">
                <a:solidFill>
                  <a:schemeClr val="tx1"/>
                </a:solidFill>
                <a:effectLst/>
                <a:latin typeface="+mn-lt"/>
                <a:ea typeface="+mn-ea"/>
                <a:cs typeface="+mn-cs"/>
              </a:rPr>
              <a:t>url</a:t>
            </a:r>
            <a:r>
              <a:rPr lang="it-IT" sz="1200" kern="1200" dirty="0">
                <a:solidFill>
                  <a:schemeClr val="tx1"/>
                </a:solidFill>
                <a:effectLst/>
                <a:latin typeface="+mn-lt"/>
                <a:ea typeface="+mn-ea"/>
                <a:cs typeface="+mn-cs"/>
              </a:rPr>
              <a:t>) in cui il secondo </a:t>
            </a:r>
            <a:r>
              <a:rPr lang="it-IT" sz="1200" kern="1200" dirty="0" err="1">
                <a:solidFill>
                  <a:schemeClr val="tx1"/>
                </a:solidFill>
                <a:effectLst/>
                <a:latin typeface="+mn-lt"/>
                <a:ea typeface="+mn-ea"/>
                <a:cs typeface="+mn-cs"/>
              </a:rPr>
              <a:t>url</a:t>
            </a:r>
            <a:r>
              <a:rPr lang="it-IT" sz="1200" kern="1200" dirty="0">
                <a:solidFill>
                  <a:schemeClr val="tx1"/>
                </a:solidFill>
                <a:effectLst/>
                <a:latin typeface="+mn-lt"/>
                <a:ea typeface="+mn-ea"/>
                <a:cs typeface="+mn-cs"/>
              </a:rPr>
              <a:t> è contenuto nella pagina del primo </a:t>
            </a:r>
            <a:r>
              <a:rPr lang="it-IT" sz="1200" kern="1200" dirty="0" err="1">
                <a:solidFill>
                  <a:schemeClr val="tx1"/>
                </a:solidFill>
                <a:effectLst/>
                <a:latin typeface="+mn-lt"/>
                <a:ea typeface="+mn-ea"/>
                <a:cs typeface="+mn-cs"/>
              </a:rPr>
              <a:t>url</a:t>
            </a:r>
            <a:r>
              <a:rPr lang="it-IT" sz="1200" kern="1200" dirty="0">
                <a:solidFill>
                  <a:schemeClr val="tx1"/>
                </a:solidFill>
                <a:effectLst/>
                <a:latin typeface="+mn-lt"/>
                <a:ea typeface="+mn-ea"/>
                <a:cs typeface="+mn-cs"/>
              </a:rPr>
              <a:t>. </a:t>
            </a:r>
          </a:p>
          <a:p>
            <a:r>
              <a:rPr lang="it-IT" sz="1200" kern="1200" dirty="0">
                <a:solidFill>
                  <a:schemeClr val="tx1"/>
                </a:solidFill>
                <a:effectLst/>
                <a:latin typeface="+mn-lt"/>
                <a:ea typeface="+mn-ea"/>
                <a:cs typeface="+mn-cs"/>
              </a:rPr>
              <a:t>Nella sperimentazione di questa tesi sono state utilizzate due tecniche di </a:t>
            </a:r>
            <a:r>
              <a:rPr lang="it-IT" sz="1200" kern="1200" dirty="0" err="1">
                <a:solidFill>
                  <a:schemeClr val="tx1"/>
                </a:solidFill>
                <a:effectLst/>
                <a:latin typeface="+mn-lt"/>
                <a:ea typeface="+mn-ea"/>
                <a:cs typeface="+mn-cs"/>
              </a:rPr>
              <a:t>Crawling</a:t>
            </a:r>
            <a:r>
              <a:rPr lang="it-IT" sz="1200" kern="1200" dirty="0">
                <a:solidFill>
                  <a:schemeClr val="tx1"/>
                </a:solidFill>
                <a:effectLst/>
                <a:latin typeface="+mn-lt"/>
                <a:ea typeface="+mn-ea"/>
                <a:cs typeface="+mn-cs"/>
              </a:rPr>
              <a:t>: il tradizionale, che considera e indicizza tutte le pagine del sito Web e quello con il vincolo sulle Liste Web, dove una </a:t>
            </a:r>
            <a:r>
              <a:rPr lang="it-IT" sz="1200" b="1" kern="1200" dirty="0">
                <a:solidFill>
                  <a:schemeClr val="tx1"/>
                </a:solidFill>
                <a:effectLst/>
                <a:latin typeface="+mn-lt"/>
                <a:ea typeface="+mn-ea"/>
                <a:cs typeface="+mn-cs"/>
              </a:rPr>
              <a:t>lista web </a:t>
            </a:r>
            <a:r>
              <a:rPr lang="it-IT" sz="1200" kern="1200" dirty="0">
                <a:solidFill>
                  <a:schemeClr val="tx1"/>
                </a:solidFill>
                <a:effectLst/>
                <a:latin typeface="+mn-lt"/>
                <a:ea typeface="+mn-ea"/>
                <a:cs typeface="+mn-cs"/>
              </a:rPr>
              <a:t>è una collezione di due o più elementi Web che hanno una struttura HTML simile, sono visualmente adiacenti ed allineati. L’allineamento può essere visto lungo l’asse x, y, griglia. Questo crawler filtra le pagine da indicizzare usando proprio le liste web. Questa soluzione è stata utilizzata perché il grafo del sito può essere pieno di link rumore, come hyperlink scorciatoia, che non sono rilevanti nel processo di Clustering. In più la struttura del sito Web è codificata in sistemi di navigazione che offrono una visuale della sua organizzazione. Questi sistemi vengono implementati come collezioni di link che hanno lo stesso dominio. Nel Box A in figura sono stati esclusi i link all’interno della lista perché non appartengono al dominio del sito.</a:t>
            </a:r>
          </a:p>
          <a:p>
            <a:r>
              <a:rPr lang="it-IT" sz="1200" kern="1200" dirty="0">
                <a:solidFill>
                  <a:schemeClr val="tx1"/>
                </a:solidFill>
                <a:effectLst/>
                <a:latin typeface="+mn-lt"/>
                <a:ea typeface="+mn-ea"/>
                <a:cs typeface="+mn-cs"/>
              </a:rPr>
              <a:t>Il Grafo prodotto da entrambi i Crawler è un </a:t>
            </a:r>
            <a:r>
              <a:rPr lang="it-IT" sz="1200" kern="1200" dirty="0" err="1">
                <a:solidFill>
                  <a:schemeClr val="tx1"/>
                </a:solidFill>
                <a:effectLst/>
                <a:latin typeface="+mn-lt"/>
                <a:ea typeface="+mn-ea"/>
                <a:cs typeface="+mn-cs"/>
              </a:rPr>
              <a:t>sottografo</a:t>
            </a:r>
            <a:r>
              <a:rPr lang="it-IT" sz="1200" kern="1200" dirty="0">
                <a:solidFill>
                  <a:schemeClr val="tx1"/>
                </a:solidFill>
                <a:effectLst/>
                <a:latin typeface="+mn-lt"/>
                <a:ea typeface="+mn-ea"/>
                <a:cs typeface="+mn-cs"/>
              </a:rPr>
              <a:t> G’, i cui insiemi sono sottoinsiemi rispettivamente di V ed E.</a:t>
            </a:r>
          </a:p>
          <a:p>
            <a:r>
              <a:rPr lang="it-IT" sz="1200" kern="1200" dirty="0">
                <a:solidFill>
                  <a:schemeClr val="tx1"/>
                </a:solidFill>
                <a:effectLst/>
                <a:latin typeface="+mn-lt"/>
                <a:ea typeface="+mn-ea"/>
                <a:cs typeface="+mn-cs"/>
              </a:rPr>
              <a:t>Una volta </a:t>
            </a:r>
            <a:r>
              <a:rPr lang="it-IT" sz="1200" kern="1200" dirty="0" err="1">
                <a:solidFill>
                  <a:schemeClr val="tx1"/>
                </a:solidFill>
                <a:effectLst/>
                <a:latin typeface="+mn-lt"/>
                <a:ea typeface="+mn-ea"/>
                <a:cs typeface="+mn-cs"/>
              </a:rPr>
              <a:t>Crawlato</a:t>
            </a:r>
            <a:r>
              <a:rPr lang="it-IT" sz="1200" kern="1200" dirty="0">
                <a:solidFill>
                  <a:schemeClr val="tx1"/>
                </a:solidFill>
                <a:effectLst/>
                <a:latin typeface="+mn-lt"/>
                <a:ea typeface="+mn-ea"/>
                <a:cs typeface="+mn-cs"/>
              </a:rPr>
              <a:t> il sito Web, gli </a:t>
            </a:r>
            <a:r>
              <a:rPr lang="it-IT" sz="1200" kern="1200" dirty="0" err="1">
                <a:solidFill>
                  <a:schemeClr val="tx1"/>
                </a:solidFill>
                <a:effectLst/>
                <a:latin typeface="+mn-lt"/>
                <a:ea typeface="+mn-ea"/>
                <a:cs typeface="+mn-cs"/>
              </a:rPr>
              <a:t>url</a:t>
            </a:r>
            <a:r>
              <a:rPr lang="it-IT" sz="1200" kern="1200" dirty="0">
                <a:solidFill>
                  <a:schemeClr val="tx1"/>
                </a:solidFill>
                <a:effectLst/>
                <a:latin typeface="+mn-lt"/>
                <a:ea typeface="+mn-ea"/>
                <a:cs typeface="+mn-cs"/>
              </a:rPr>
              <a:t> vengono normalizzati per evitare che il processo di </a:t>
            </a:r>
            <a:r>
              <a:rPr lang="it-IT" sz="1200" kern="1200" dirty="0" err="1">
                <a:solidFill>
                  <a:schemeClr val="tx1"/>
                </a:solidFill>
                <a:effectLst/>
                <a:latin typeface="+mn-lt"/>
                <a:ea typeface="+mn-ea"/>
                <a:cs typeface="+mn-cs"/>
              </a:rPr>
              <a:t>Crawling</a:t>
            </a:r>
            <a:r>
              <a:rPr lang="it-IT" sz="1200" kern="1200" dirty="0">
                <a:solidFill>
                  <a:schemeClr val="tx1"/>
                </a:solidFill>
                <a:effectLst/>
                <a:latin typeface="+mn-lt"/>
                <a:ea typeface="+mn-ea"/>
                <a:cs typeface="+mn-cs"/>
              </a:rPr>
              <a:t> li analizzi più di una volta. Normalizzare significa modificare e standardizzare gli </a:t>
            </a:r>
            <a:r>
              <a:rPr lang="it-IT" sz="1200" kern="1200" dirty="0" err="1">
                <a:solidFill>
                  <a:schemeClr val="tx1"/>
                </a:solidFill>
                <a:effectLst/>
                <a:latin typeface="+mn-lt"/>
                <a:ea typeface="+mn-ea"/>
                <a:cs typeface="+mn-cs"/>
              </a:rPr>
              <a:t>url</a:t>
            </a:r>
            <a:r>
              <a:rPr lang="it-IT" sz="1200" kern="1200" dirty="0">
                <a:solidFill>
                  <a:schemeClr val="tx1"/>
                </a:solidFill>
                <a:effectLst/>
                <a:latin typeface="+mn-lt"/>
                <a:ea typeface="+mn-ea"/>
                <a:cs typeface="+mn-cs"/>
              </a:rPr>
              <a:t>, in modo tale da poter confrontare due </a:t>
            </a:r>
            <a:r>
              <a:rPr lang="it-IT" sz="1200" kern="1200" dirty="0" err="1">
                <a:solidFill>
                  <a:schemeClr val="tx1"/>
                </a:solidFill>
                <a:effectLst/>
                <a:latin typeface="+mn-lt"/>
                <a:ea typeface="+mn-ea"/>
                <a:cs typeface="+mn-cs"/>
              </a:rPr>
              <a:t>url</a:t>
            </a:r>
            <a:r>
              <a:rPr lang="it-IT" sz="1200" kern="1200" dirty="0">
                <a:solidFill>
                  <a:schemeClr val="tx1"/>
                </a:solidFill>
                <a:effectLst/>
                <a:latin typeface="+mn-lt"/>
                <a:ea typeface="+mn-ea"/>
                <a:cs typeface="+mn-cs"/>
              </a:rPr>
              <a:t> per definire se sono equivalenti, anche se sono sintatticamente differenti. Nell’esempio, anche se i due link di </a:t>
            </a:r>
            <a:r>
              <a:rPr lang="it-IT" sz="1200" kern="1200" dirty="0" err="1">
                <a:solidFill>
                  <a:schemeClr val="tx1"/>
                </a:solidFill>
                <a:effectLst/>
                <a:latin typeface="+mn-lt"/>
                <a:ea typeface="+mn-ea"/>
                <a:cs typeface="+mn-cs"/>
              </a:rPr>
              <a:t>facebook</a:t>
            </a:r>
            <a:r>
              <a:rPr lang="it-IT" sz="1200" kern="1200" dirty="0">
                <a:solidFill>
                  <a:schemeClr val="tx1"/>
                </a:solidFill>
                <a:effectLst/>
                <a:latin typeface="+mn-lt"/>
                <a:ea typeface="+mn-ea"/>
                <a:cs typeface="+mn-cs"/>
              </a:rPr>
              <a:t> sono sintatticamente differenti, sono equivalenti, poiché puntano allo stesso sito. Nella sperimentazione si è scelto di normalizzare gli </a:t>
            </a:r>
            <a:r>
              <a:rPr lang="it-IT" sz="1200" kern="1200" dirty="0" err="1">
                <a:solidFill>
                  <a:schemeClr val="tx1"/>
                </a:solidFill>
                <a:effectLst/>
                <a:latin typeface="+mn-lt"/>
                <a:ea typeface="+mn-ea"/>
                <a:cs typeface="+mn-cs"/>
              </a:rPr>
              <a:t>url</a:t>
            </a:r>
            <a:r>
              <a:rPr lang="it-IT" sz="1200" kern="1200" dirty="0">
                <a:solidFill>
                  <a:schemeClr val="tx1"/>
                </a:solidFill>
                <a:effectLst/>
                <a:latin typeface="+mn-lt"/>
                <a:ea typeface="+mn-ea"/>
                <a:cs typeface="+mn-cs"/>
              </a:rPr>
              <a:t> eliminando</a:t>
            </a:r>
          </a:p>
          <a:p>
            <a:pPr lvl="0"/>
            <a:r>
              <a:rPr lang="it-IT" sz="1200" b="1" kern="1200" dirty="0">
                <a:solidFill>
                  <a:schemeClr val="tx1"/>
                </a:solidFill>
                <a:effectLst/>
                <a:latin typeface="+mn-lt"/>
                <a:ea typeface="+mn-ea"/>
                <a:cs typeface="+mn-cs"/>
              </a:rPr>
              <a:t>Protocollo (http:// e https://)</a:t>
            </a:r>
          </a:p>
          <a:p>
            <a:pPr lvl="0"/>
            <a:r>
              <a:rPr lang="it-IT" sz="1200" b="1" kern="1200" dirty="0">
                <a:solidFill>
                  <a:schemeClr val="tx1"/>
                </a:solidFill>
                <a:effectLst/>
                <a:latin typeface="+mn-lt"/>
                <a:ea typeface="+mn-ea"/>
                <a:cs typeface="+mn-cs"/>
              </a:rPr>
              <a:t>www</a:t>
            </a:r>
          </a:p>
          <a:p>
            <a:pPr lvl="0"/>
            <a:r>
              <a:rPr lang="it-IT" sz="1200" b="1" kern="1200" dirty="0" err="1">
                <a:solidFill>
                  <a:schemeClr val="tx1"/>
                </a:solidFill>
                <a:effectLst/>
                <a:latin typeface="+mn-lt"/>
                <a:ea typeface="+mn-ea"/>
                <a:cs typeface="+mn-cs"/>
              </a:rPr>
              <a:t>slash</a:t>
            </a:r>
            <a:r>
              <a:rPr lang="it-IT" sz="1200" b="1" kern="1200" dirty="0">
                <a:solidFill>
                  <a:schemeClr val="tx1"/>
                </a:solidFill>
                <a:effectLst/>
                <a:latin typeface="+mn-lt"/>
                <a:ea typeface="+mn-ea"/>
                <a:cs typeface="+mn-cs"/>
              </a:rPr>
              <a:t> finale</a:t>
            </a: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7</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39298811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kern="1200" dirty="0">
                <a:solidFill>
                  <a:schemeClr val="tx1"/>
                </a:solidFill>
                <a:effectLst/>
                <a:latin typeface="+mn-lt"/>
                <a:ea typeface="+mn-ea"/>
                <a:cs typeface="+mn-cs"/>
              </a:rPr>
              <a:t>Una volta concluso il processo di </a:t>
            </a:r>
            <a:r>
              <a:rPr lang="it-IT" sz="1200" kern="1200" dirty="0" err="1">
                <a:solidFill>
                  <a:schemeClr val="tx1"/>
                </a:solidFill>
                <a:effectLst/>
                <a:latin typeface="+mn-lt"/>
                <a:ea typeface="+mn-ea"/>
                <a:cs typeface="+mn-cs"/>
              </a:rPr>
              <a:t>Crawling</a:t>
            </a:r>
            <a:r>
              <a:rPr lang="it-IT" sz="1200" kern="1200" dirty="0">
                <a:solidFill>
                  <a:schemeClr val="tx1"/>
                </a:solidFill>
                <a:effectLst/>
                <a:latin typeface="+mn-lt"/>
                <a:ea typeface="+mn-ea"/>
                <a:cs typeface="+mn-cs"/>
              </a:rPr>
              <a:t>, viene prodotto il grafo del sito Web e il contenuto testuale di ogni pagina del sito.</a:t>
            </a:r>
          </a:p>
          <a:p>
            <a:r>
              <a:rPr lang="it-IT" sz="1200" kern="1200" dirty="0">
                <a:solidFill>
                  <a:schemeClr val="tx1"/>
                </a:solidFill>
                <a:effectLst/>
                <a:latin typeface="+mn-lt"/>
                <a:ea typeface="+mn-ea"/>
                <a:cs typeface="+mn-cs"/>
              </a:rPr>
              <a:t>Dal grafo viene prodotto un dataset basato sulle rappresentazioni vettoriali della struttura, del testo e della struttura con il testo. Nel primo caso sono stati utilizzati Word2Vec con i </a:t>
            </a:r>
            <a:r>
              <a:rPr lang="it-IT" sz="1200" kern="1200" dirty="0" err="1">
                <a:solidFill>
                  <a:schemeClr val="tx1"/>
                </a:solidFill>
                <a:effectLst/>
                <a:latin typeface="+mn-lt"/>
                <a:ea typeface="+mn-ea"/>
                <a:cs typeface="+mn-cs"/>
              </a:rPr>
              <a:t>RandomWalk</a:t>
            </a:r>
            <a:r>
              <a:rPr lang="it-IT" sz="1200" kern="1200" dirty="0">
                <a:solidFill>
                  <a:schemeClr val="tx1"/>
                </a:solidFill>
                <a:effectLst/>
                <a:latin typeface="+mn-lt"/>
                <a:ea typeface="+mn-ea"/>
                <a:cs typeface="+mn-cs"/>
              </a:rPr>
              <a:t> standard, Word2Vec modificato con i Random </a:t>
            </a:r>
            <a:r>
              <a:rPr lang="it-IT" sz="1200" kern="1200" dirty="0" err="1">
                <a:solidFill>
                  <a:schemeClr val="tx1"/>
                </a:solidFill>
                <a:effectLst/>
                <a:latin typeface="+mn-lt"/>
                <a:ea typeface="+mn-ea"/>
                <a:cs typeface="+mn-cs"/>
              </a:rPr>
              <a:t>Walk</a:t>
            </a:r>
            <a:r>
              <a:rPr lang="it-IT" sz="1200" kern="1200" dirty="0">
                <a:solidFill>
                  <a:schemeClr val="tx1"/>
                </a:solidFill>
                <a:effectLst/>
                <a:latin typeface="+mn-lt"/>
                <a:ea typeface="+mn-ea"/>
                <a:cs typeface="+mn-cs"/>
              </a:rPr>
              <a:t> a partenza fissa (dalla homepage) e LINE. Nel secondo caso sono stati utilizzati </a:t>
            </a:r>
            <a:r>
              <a:rPr lang="it-IT" sz="1200" kern="1200" dirty="0" err="1">
                <a:solidFill>
                  <a:schemeClr val="tx1"/>
                </a:solidFill>
                <a:effectLst/>
                <a:latin typeface="+mn-lt"/>
                <a:ea typeface="+mn-ea"/>
                <a:cs typeface="+mn-cs"/>
              </a:rPr>
              <a:t>tf-idf</a:t>
            </a:r>
            <a:r>
              <a:rPr lang="it-IT" sz="1200" kern="1200" dirty="0">
                <a:solidFill>
                  <a:schemeClr val="tx1"/>
                </a:solidFill>
                <a:effectLst/>
                <a:latin typeface="+mn-lt"/>
                <a:ea typeface="+mn-ea"/>
                <a:cs typeface="+mn-cs"/>
              </a:rPr>
              <a:t> e doc2vec. Nell’ultimo caso la concatenazione dei vettori che contengono le informazioni della struttura con quelli testuali.</a:t>
            </a:r>
          </a:p>
          <a:p>
            <a:endParaRPr lang="en-US" sz="2000" b="0" strike="noStrike" spc="-1"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8</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836049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body"/>
          </p:nvPr>
        </p:nvSpPr>
        <p:spPr>
          <a:xfrm>
            <a:off x="685800" y="4343400"/>
            <a:ext cx="5484240" cy="4112640"/>
          </a:xfrm>
          <a:prstGeom prst="rect">
            <a:avLst/>
          </a:prstGeom>
        </p:spPr>
        <p:txBody>
          <a:bodyPr lIns="0" tIns="0" rIns="0" bIns="0"/>
          <a:lstStyle/>
          <a:p>
            <a:r>
              <a:rPr lang="it-IT" sz="1200" kern="1200" dirty="0">
                <a:solidFill>
                  <a:schemeClr val="tx1"/>
                </a:solidFill>
                <a:effectLst/>
                <a:latin typeface="+mn-lt"/>
                <a:ea typeface="+mn-ea"/>
                <a:cs typeface="+mn-cs"/>
              </a:rPr>
              <a:t>I random </a:t>
            </a:r>
            <a:r>
              <a:rPr lang="it-IT" sz="1200" kern="1200" dirty="0" err="1">
                <a:solidFill>
                  <a:schemeClr val="tx1"/>
                </a:solidFill>
                <a:effectLst/>
                <a:latin typeface="+mn-lt"/>
                <a:ea typeface="+mn-ea"/>
                <a:cs typeface="+mn-cs"/>
              </a:rPr>
              <a:t>walk</a:t>
            </a:r>
            <a:r>
              <a:rPr lang="it-IT" sz="1200" kern="1200" dirty="0">
                <a:solidFill>
                  <a:schemeClr val="tx1"/>
                </a:solidFill>
                <a:effectLst/>
                <a:latin typeface="+mn-lt"/>
                <a:ea typeface="+mn-ea"/>
                <a:cs typeface="+mn-cs"/>
              </a:rPr>
              <a:t> sono delle passeggiate aleatorie, usate nella sperimentazione di questa tesi per l’esplorazione del grafo del sito Web in analisi. Vengono generate sequenze di URL, partendo da un nodo del grafo e seguendo ricorsivamente un hyperlink casuale fino ad un limite prefissato. Esistono due tipologie: quella standard, in cui ogni nuova sequenza parte da un nodo casuale, e quella a partenza fissa, in cui ogni nuova sequenza parte da un nodo specificato. Per la sperimentazione si è scelto di usare come nodo specificato la homepage del sito.</a:t>
            </a:r>
          </a:p>
          <a:p>
            <a:r>
              <a:rPr lang="it-IT" sz="1200" kern="1200" dirty="0">
                <a:solidFill>
                  <a:schemeClr val="tx1"/>
                </a:solidFill>
                <a:effectLst/>
                <a:latin typeface="+mn-lt"/>
                <a:ea typeface="+mn-ea"/>
                <a:cs typeface="+mn-cs"/>
              </a:rPr>
              <a:t>La scelta dei random </a:t>
            </a:r>
            <a:r>
              <a:rPr lang="it-IT" sz="1200" kern="1200" dirty="0" err="1">
                <a:solidFill>
                  <a:schemeClr val="tx1"/>
                </a:solidFill>
                <a:effectLst/>
                <a:latin typeface="+mn-lt"/>
                <a:ea typeface="+mn-ea"/>
                <a:cs typeface="+mn-cs"/>
              </a:rPr>
              <a:t>walk</a:t>
            </a:r>
            <a:r>
              <a:rPr lang="it-IT" sz="1200" kern="1200" dirty="0">
                <a:solidFill>
                  <a:schemeClr val="tx1"/>
                </a:solidFill>
                <a:effectLst/>
                <a:latin typeface="+mn-lt"/>
                <a:ea typeface="+mn-ea"/>
                <a:cs typeface="+mn-cs"/>
              </a:rPr>
              <a:t> è data dal fatto che, per esplorare un grafo, bisognerebbe esplorare tutte le possibili opzioni. Questo tipo di esplorazione è altamente complesso in termini di computazione. Le passeggiate aleatorie permettono di avere buone approssimazioni nell’esplorazione del grafo del sito. Analizzando la figura, però, ci si rende conto che potrebbe arrivare ad un nodo che non presenta ulteriori collegamenti (nel caso di F). Nel caso del Web, i nodi sono pagine che non hanno link al loro interno. La soluzione generalmente adottata è quella di effettuare un “salto” verso una qualsiasi altra pagina (nodo). In questa tesi, se si arriva ad una pagina senza link, l’</a:t>
            </a:r>
            <a:r>
              <a:rPr lang="it-IT" sz="1200" kern="1200" dirty="0" err="1">
                <a:solidFill>
                  <a:schemeClr val="tx1"/>
                </a:solidFill>
                <a:effectLst/>
                <a:latin typeface="+mn-lt"/>
                <a:ea typeface="+mn-ea"/>
                <a:cs typeface="+mn-cs"/>
              </a:rPr>
              <a:t>attraversatore</a:t>
            </a:r>
            <a:r>
              <a:rPr lang="it-IT" sz="1200" kern="1200" dirty="0">
                <a:solidFill>
                  <a:schemeClr val="tx1"/>
                </a:solidFill>
                <a:effectLst/>
                <a:latin typeface="+mn-lt"/>
                <a:ea typeface="+mn-ea"/>
                <a:cs typeface="+mn-cs"/>
              </a:rPr>
              <a:t> semplicemente si blocca, anche se non arriva al limite prefissato.</a:t>
            </a:r>
          </a:p>
          <a:p>
            <a:r>
              <a:rPr lang="it-IT" sz="1200" kern="1200" dirty="0">
                <a:solidFill>
                  <a:schemeClr val="tx1"/>
                </a:solidFill>
                <a:effectLst/>
                <a:latin typeface="+mn-lt"/>
                <a:ea typeface="+mn-ea"/>
                <a:cs typeface="+mn-cs"/>
              </a:rPr>
              <a:t>I random </a:t>
            </a:r>
            <a:r>
              <a:rPr lang="it-IT" sz="1200" kern="1200" dirty="0" err="1">
                <a:solidFill>
                  <a:schemeClr val="tx1"/>
                </a:solidFill>
                <a:effectLst/>
                <a:latin typeface="+mn-lt"/>
                <a:ea typeface="+mn-ea"/>
                <a:cs typeface="+mn-cs"/>
              </a:rPr>
              <a:t>walk</a:t>
            </a:r>
            <a:r>
              <a:rPr lang="it-IT" sz="1200" kern="1200" dirty="0">
                <a:solidFill>
                  <a:schemeClr val="tx1"/>
                </a:solidFill>
                <a:effectLst/>
                <a:latin typeface="+mn-lt"/>
                <a:ea typeface="+mn-ea"/>
                <a:cs typeface="+mn-cs"/>
              </a:rPr>
              <a:t> sono stati utilizzati per far apprendere a Word2Vec la struttura del grafo del sito Web.</a:t>
            </a:r>
          </a:p>
          <a:p>
            <a:endParaRPr lang="en-US" sz="2000" b="0" strike="noStrike" spc="-1" dirty="0">
              <a:solidFill>
                <a:srgbClr val="000000"/>
              </a:solidFill>
              <a:uFill>
                <a:solidFill>
                  <a:srgbClr val="FFFFFF"/>
                </a:solidFill>
              </a:uFill>
              <a:latin typeface="Arial"/>
            </a:endParaRPr>
          </a:p>
          <a:p>
            <a:r>
              <a:rPr lang="en-US" sz="2000" b="1" strike="noStrike" spc="-1" dirty="0">
                <a:solidFill>
                  <a:srgbClr val="000000"/>
                </a:solidFill>
                <a:uFill>
                  <a:solidFill>
                    <a:srgbClr val="FFFFFF"/>
                  </a:solidFill>
                </a:uFill>
                <a:latin typeface="Arial"/>
              </a:rPr>
              <a:t>Il random</a:t>
            </a:r>
            <a:r>
              <a:rPr lang="en-US" sz="2000" b="1" strike="noStrike" spc="-1" baseline="0" dirty="0">
                <a:solidFill>
                  <a:srgbClr val="000000"/>
                </a:solidFill>
                <a:uFill>
                  <a:solidFill>
                    <a:srgbClr val="FFFFFF"/>
                  </a:solidFill>
                </a:uFill>
                <a:latin typeface="Arial"/>
              </a:rPr>
              <a:t> walk </a:t>
            </a:r>
            <a:r>
              <a:rPr lang="en-US" sz="2000" b="1" strike="noStrike" spc="-1" baseline="0" dirty="0" err="1">
                <a:solidFill>
                  <a:srgbClr val="000000"/>
                </a:solidFill>
                <a:uFill>
                  <a:solidFill>
                    <a:srgbClr val="FFFFFF"/>
                  </a:solidFill>
                </a:uFill>
                <a:latin typeface="Arial"/>
              </a:rPr>
              <a:t>si</a:t>
            </a:r>
            <a:r>
              <a:rPr lang="en-US" sz="2000" b="1" strike="noStrike" spc="-1" baseline="0" dirty="0">
                <a:solidFill>
                  <a:srgbClr val="000000"/>
                </a:solidFill>
                <a:uFill>
                  <a:solidFill>
                    <a:srgbClr val="FFFFFF"/>
                  </a:solidFill>
                </a:uFill>
                <a:latin typeface="Arial"/>
              </a:rPr>
              <a:t> </a:t>
            </a:r>
            <a:r>
              <a:rPr lang="en-US" sz="2000" b="1" strike="noStrike" spc="-1" baseline="0" dirty="0" err="1">
                <a:solidFill>
                  <a:srgbClr val="000000"/>
                </a:solidFill>
                <a:uFill>
                  <a:solidFill>
                    <a:srgbClr val="FFFFFF"/>
                  </a:solidFill>
                </a:uFill>
                <a:latin typeface="Arial"/>
              </a:rPr>
              <a:t>sposta</a:t>
            </a:r>
            <a:r>
              <a:rPr lang="en-US" sz="2000" b="1" strike="noStrike" spc="-1" baseline="0" dirty="0">
                <a:solidFill>
                  <a:srgbClr val="000000"/>
                </a:solidFill>
                <a:uFill>
                  <a:solidFill>
                    <a:srgbClr val="FFFFFF"/>
                  </a:solidFill>
                </a:uFill>
                <a:latin typeface="Arial"/>
              </a:rPr>
              <a:t> </a:t>
            </a:r>
            <a:r>
              <a:rPr lang="en-US" sz="2000" b="1" strike="noStrike" spc="-1" baseline="0" dirty="0" err="1">
                <a:solidFill>
                  <a:srgbClr val="000000"/>
                </a:solidFill>
                <a:uFill>
                  <a:solidFill>
                    <a:srgbClr val="FFFFFF"/>
                  </a:solidFill>
                </a:uFill>
                <a:latin typeface="Arial"/>
              </a:rPr>
              <a:t>casualmente</a:t>
            </a:r>
            <a:r>
              <a:rPr lang="en-US" sz="2000" b="1" strike="noStrike" spc="-1" baseline="0" dirty="0">
                <a:solidFill>
                  <a:srgbClr val="000000"/>
                </a:solidFill>
                <a:uFill>
                  <a:solidFill>
                    <a:srgbClr val="FFFFFF"/>
                  </a:solidFill>
                </a:uFill>
                <a:latin typeface="Arial"/>
              </a:rPr>
              <a:t> con </a:t>
            </a:r>
            <a:r>
              <a:rPr lang="en-US" sz="2000" b="1" strike="noStrike" spc="-1" baseline="0" dirty="0" err="1">
                <a:solidFill>
                  <a:srgbClr val="000000"/>
                </a:solidFill>
                <a:uFill>
                  <a:solidFill>
                    <a:srgbClr val="FFFFFF"/>
                  </a:solidFill>
                </a:uFill>
                <a:latin typeface="Arial"/>
              </a:rPr>
              <a:t>probabilità</a:t>
            </a:r>
            <a:r>
              <a:rPr lang="en-US" sz="2000" b="1" strike="noStrike" spc="-1" baseline="0" dirty="0">
                <a:solidFill>
                  <a:srgbClr val="000000"/>
                </a:solidFill>
                <a:uFill>
                  <a:solidFill>
                    <a:srgbClr val="FFFFFF"/>
                  </a:solidFill>
                </a:uFill>
                <a:latin typeface="Arial"/>
              </a:rPr>
              <a:t> alpha, </a:t>
            </a:r>
            <a:r>
              <a:rPr lang="en-US" sz="2000" b="1" strike="noStrike" spc="-1" baseline="0" dirty="0" err="1">
                <a:solidFill>
                  <a:srgbClr val="000000"/>
                </a:solidFill>
                <a:uFill>
                  <a:solidFill>
                    <a:srgbClr val="FFFFFF"/>
                  </a:solidFill>
                </a:uFill>
                <a:latin typeface="Arial"/>
              </a:rPr>
              <a:t>scegliendo</a:t>
            </a:r>
            <a:r>
              <a:rPr lang="en-US" sz="2000" b="1" strike="noStrike" spc="-1" baseline="0" dirty="0">
                <a:solidFill>
                  <a:srgbClr val="000000"/>
                </a:solidFill>
                <a:uFill>
                  <a:solidFill>
                    <a:srgbClr val="FFFFFF"/>
                  </a:solidFill>
                </a:uFill>
                <a:latin typeface="Arial"/>
              </a:rPr>
              <a:t> </a:t>
            </a:r>
            <a:r>
              <a:rPr lang="en-US" sz="2000" b="1" strike="noStrike" spc="-1" baseline="0" dirty="0" err="1">
                <a:solidFill>
                  <a:srgbClr val="000000"/>
                </a:solidFill>
                <a:uFill>
                  <a:solidFill>
                    <a:srgbClr val="FFFFFF"/>
                  </a:solidFill>
                </a:uFill>
                <a:latin typeface="Arial"/>
              </a:rPr>
              <a:t>uno</a:t>
            </a:r>
            <a:r>
              <a:rPr lang="en-US" sz="2000" b="1" strike="noStrike" spc="-1" baseline="0" dirty="0">
                <a:solidFill>
                  <a:srgbClr val="000000"/>
                </a:solidFill>
                <a:uFill>
                  <a:solidFill>
                    <a:srgbClr val="FFFFFF"/>
                  </a:solidFill>
                </a:uFill>
                <a:latin typeface="Arial"/>
              </a:rPr>
              <a:t> </a:t>
            </a:r>
            <a:r>
              <a:rPr lang="en-US" sz="2000" b="1" strike="noStrike" spc="-1" baseline="0" dirty="0" err="1">
                <a:solidFill>
                  <a:srgbClr val="000000"/>
                </a:solidFill>
                <a:uFill>
                  <a:solidFill>
                    <a:srgbClr val="FFFFFF"/>
                  </a:solidFill>
                </a:uFill>
                <a:latin typeface="Arial"/>
              </a:rPr>
              <a:t>dei</a:t>
            </a:r>
            <a:r>
              <a:rPr lang="en-US" sz="2000" b="1" strike="noStrike" spc="-1" baseline="0" dirty="0">
                <a:solidFill>
                  <a:srgbClr val="000000"/>
                </a:solidFill>
                <a:uFill>
                  <a:solidFill>
                    <a:srgbClr val="FFFFFF"/>
                  </a:solidFill>
                </a:uFill>
                <a:latin typeface="Arial"/>
              </a:rPr>
              <a:t> </a:t>
            </a:r>
            <a:r>
              <a:rPr lang="en-US" sz="2000" b="1" strike="noStrike" spc="-1" baseline="0" dirty="0" err="1">
                <a:solidFill>
                  <a:srgbClr val="000000"/>
                </a:solidFill>
                <a:uFill>
                  <a:solidFill>
                    <a:srgbClr val="FFFFFF"/>
                  </a:solidFill>
                </a:uFill>
                <a:latin typeface="Arial"/>
              </a:rPr>
              <a:t>nodi</a:t>
            </a:r>
            <a:r>
              <a:rPr lang="en-US" sz="2000" b="1" strike="noStrike" spc="-1" baseline="0" dirty="0">
                <a:solidFill>
                  <a:srgbClr val="000000"/>
                </a:solidFill>
                <a:uFill>
                  <a:solidFill>
                    <a:srgbClr val="FFFFFF"/>
                  </a:solidFill>
                </a:uFill>
                <a:latin typeface="Arial"/>
              </a:rPr>
              <a:t> </a:t>
            </a:r>
            <a:r>
              <a:rPr lang="en-US" sz="2000" b="1" strike="noStrike" spc="-1" baseline="0" dirty="0" err="1">
                <a:solidFill>
                  <a:srgbClr val="000000"/>
                </a:solidFill>
                <a:uFill>
                  <a:solidFill>
                    <a:srgbClr val="FFFFFF"/>
                  </a:solidFill>
                </a:uFill>
                <a:latin typeface="Arial"/>
              </a:rPr>
              <a:t>vicini</a:t>
            </a:r>
            <a:r>
              <a:rPr lang="en-US" sz="2000" b="1" strike="noStrike" spc="-1" baseline="0" dirty="0">
                <a:solidFill>
                  <a:srgbClr val="000000"/>
                </a:solidFill>
                <a:uFill>
                  <a:solidFill>
                    <a:srgbClr val="FFFFFF"/>
                  </a:solidFill>
                </a:uFill>
                <a:latin typeface="Arial"/>
              </a:rPr>
              <a:t> da </a:t>
            </a:r>
            <a:r>
              <a:rPr lang="en-US" sz="2000" b="1" strike="noStrike" spc="-1" baseline="0" dirty="0" err="1">
                <a:solidFill>
                  <a:srgbClr val="000000"/>
                </a:solidFill>
                <a:uFill>
                  <a:solidFill>
                    <a:srgbClr val="FFFFFF"/>
                  </a:solidFill>
                </a:uFill>
                <a:latin typeface="Arial"/>
              </a:rPr>
              <a:t>visitare</a:t>
            </a:r>
            <a:r>
              <a:rPr lang="en-US" sz="2000" b="1" strike="noStrike" spc="-1" baseline="0" dirty="0">
                <a:solidFill>
                  <a:srgbClr val="000000"/>
                </a:solidFill>
                <a:uFill>
                  <a:solidFill>
                    <a:srgbClr val="FFFFFF"/>
                  </a:solidFill>
                </a:uFill>
                <a:latin typeface="Arial"/>
              </a:rPr>
              <a:t>. Con </a:t>
            </a:r>
            <a:r>
              <a:rPr lang="en-US" sz="2000" b="1" strike="noStrike" spc="-1" baseline="0" dirty="0" err="1">
                <a:solidFill>
                  <a:srgbClr val="000000"/>
                </a:solidFill>
                <a:uFill>
                  <a:solidFill>
                    <a:srgbClr val="FFFFFF"/>
                  </a:solidFill>
                </a:uFill>
                <a:latin typeface="Arial"/>
              </a:rPr>
              <a:t>probabilità</a:t>
            </a:r>
            <a:r>
              <a:rPr lang="en-US" sz="2000" b="1" strike="noStrike" spc="-1" baseline="0" dirty="0">
                <a:solidFill>
                  <a:srgbClr val="000000"/>
                </a:solidFill>
                <a:uFill>
                  <a:solidFill>
                    <a:srgbClr val="FFFFFF"/>
                  </a:solidFill>
                </a:uFill>
                <a:latin typeface="Arial"/>
              </a:rPr>
              <a:t> 1 - alpha la </a:t>
            </a:r>
            <a:r>
              <a:rPr lang="en-US" sz="2000" b="1" strike="noStrike" spc="-1" baseline="0" dirty="0" err="1">
                <a:solidFill>
                  <a:srgbClr val="000000"/>
                </a:solidFill>
                <a:uFill>
                  <a:solidFill>
                    <a:srgbClr val="FFFFFF"/>
                  </a:solidFill>
                </a:uFill>
                <a:latin typeface="Arial"/>
              </a:rPr>
              <a:t>sequenza</a:t>
            </a:r>
            <a:r>
              <a:rPr lang="en-US" sz="2000" b="1" strike="noStrike" spc="-1" baseline="0" dirty="0">
                <a:solidFill>
                  <a:srgbClr val="000000"/>
                </a:solidFill>
                <a:uFill>
                  <a:solidFill>
                    <a:srgbClr val="FFFFFF"/>
                  </a:solidFill>
                </a:uFill>
                <a:latin typeface="Arial"/>
              </a:rPr>
              <a:t> </a:t>
            </a:r>
            <a:r>
              <a:rPr lang="en-US" sz="2000" b="1" strike="noStrike" spc="-1" baseline="0" dirty="0" err="1">
                <a:solidFill>
                  <a:srgbClr val="000000"/>
                </a:solidFill>
                <a:uFill>
                  <a:solidFill>
                    <a:srgbClr val="FFFFFF"/>
                  </a:solidFill>
                </a:uFill>
                <a:latin typeface="Arial"/>
              </a:rPr>
              <a:t>si</a:t>
            </a:r>
            <a:r>
              <a:rPr lang="en-US" sz="2000" b="1" strike="noStrike" spc="-1" baseline="0" dirty="0">
                <a:solidFill>
                  <a:srgbClr val="000000"/>
                </a:solidFill>
                <a:uFill>
                  <a:solidFill>
                    <a:srgbClr val="FFFFFF"/>
                  </a:solidFill>
                </a:uFill>
                <a:latin typeface="Arial"/>
              </a:rPr>
              <a:t> </a:t>
            </a:r>
            <a:r>
              <a:rPr lang="en-US" sz="2000" b="1" strike="noStrike" spc="-1" baseline="0" dirty="0" err="1">
                <a:solidFill>
                  <a:srgbClr val="000000"/>
                </a:solidFill>
                <a:uFill>
                  <a:solidFill>
                    <a:srgbClr val="FFFFFF"/>
                  </a:solidFill>
                </a:uFill>
                <a:latin typeface="Arial"/>
              </a:rPr>
              <a:t>chiude</a:t>
            </a:r>
            <a:r>
              <a:rPr lang="en-US" sz="2000" b="1" strike="noStrike" spc="-1" baseline="0" dirty="0">
                <a:solidFill>
                  <a:srgbClr val="000000"/>
                </a:solidFill>
                <a:uFill>
                  <a:solidFill>
                    <a:srgbClr val="FFFFFF"/>
                  </a:solidFill>
                </a:uFill>
                <a:latin typeface="Arial"/>
              </a:rPr>
              <a:t> e </a:t>
            </a:r>
            <a:r>
              <a:rPr lang="en-US" sz="2000" b="1" strike="noStrike" spc="-1" baseline="0" dirty="0" err="1">
                <a:solidFill>
                  <a:srgbClr val="000000"/>
                </a:solidFill>
                <a:uFill>
                  <a:solidFill>
                    <a:srgbClr val="FFFFFF"/>
                  </a:solidFill>
                </a:uFill>
                <a:latin typeface="Arial"/>
              </a:rPr>
              <a:t>si</a:t>
            </a:r>
            <a:r>
              <a:rPr lang="en-US" sz="2000" b="1" strike="noStrike" spc="-1" baseline="0" dirty="0">
                <a:solidFill>
                  <a:srgbClr val="000000"/>
                </a:solidFill>
                <a:uFill>
                  <a:solidFill>
                    <a:srgbClr val="FFFFFF"/>
                  </a:solidFill>
                </a:uFill>
                <a:latin typeface="Arial"/>
              </a:rPr>
              <a:t> </a:t>
            </a:r>
            <a:r>
              <a:rPr lang="en-US" sz="2000" b="1" strike="noStrike" spc="-1" baseline="0" dirty="0" err="1">
                <a:solidFill>
                  <a:srgbClr val="000000"/>
                </a:solidFill>
                <a:uFill>
                  <a:solidFill>
                    <a:srgbClr val="FFFFFF"/>
                  </a:solidFill>
                </a:uFill>
                <a:latin typeface="Arial"/>
              </a:rPr>
              <a:t>ricomincia</a:t>
            </a:r>
            <a:r>
              <a:rPr lang="en-US" sz="2000" b="1" strike="noStrike" spc="-1" baseline="0" dirty="0">
                <a:solidFill>
                  <a:srgbClr val="000000"/>
                </a:solidFill>
                <a:uFill>
                  <a:solidFill>
                    <a:srgbClr val="FFFFFF"/>
                  </a:solidFill>
                </a:uFill>
                <a:latin typeface="Arial"/>
              </a:rPr>
              <a:t> di </a:t>
            </a:r>
            <a:r>
              <a:rPr lang="en-US" sz="2000" b="1" strike="noStrike" spc="-1" baseline="0" dirty="0" err="1">
                <a:solidFill>
                  <a:srgbClr val="000000"/>
                </a:solidFill>
                <a:uFill>
                  <a:solidFill>
                    <a:srgbClr val="FFFFFF"/>
                  </a:solidFill>
                </a:uFill>
                <a:latin typeface="Arial"/>
              </a:rPr>
              <a:t>nuovo</a:t>
            </a:r>
            <a:r>
              <a:rPr lang="en-US" sz="2000" b="1" strike="noStrike" spc="-1" baseline="0" dirty="0">
                <a:solidFill>
                  <a:srgbClr val="000000"/>
                </a:solidFill>
                <a:uFill>
                  <a:solidFill>
                    <a:srgbClr val="FFFFFF"/>
                  </a:solidFill>
                </a:uFill>
                <a:latin typeface="Arial"/>
              </a:rPr>
              <a:t>.</a:t>
            </a:r>
            <a:endParaRPr lang="en-US" sz="2000" b="1" strike="noStrike" spc="-1" dirty="0">
              <a:solidFill>
                <a:srgbClr val="000000"/>
              </a:solidFill>
              <a:uFill>
                <a:solidFill>
                  <a:srgbClr val="FFFFFF"/>
                </a:solidFill>
              </a:uFill>
              <a:latin typeface="Arial"/>
            </a:endParaRPr>
          </a:p>
        </p:txBody>
      </p:sp>
      <p:sp>
        <p:nvSpPr>
          <p:cNvPr id="374" name="CustomShape 2"/>
          <p:cNvSpPr/>
          <p:nvPr/>
        </p:nvSpPr>
        <p:spPr>
          <a:xfrm>
            <a:off x="3884760" y="8685360"/>
            <a:ext cx="2969640" cy="4550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A845CD68-E08F-4544-A2E3-BC2FDA763FBB}" type="slidenum">
              <a:rPr lang="en-US" sz="1200" b="0" strike="noStrike" spc="-1">
                <a:solidFill>
                  <a:srgbClr val="000000"/>
                </a:solidFill>
                <a:uFill>
                  <a:solidFill>
                    <a:srgbClr val="FFFFFF"/>
                  </a:solidFill>
                </a:uFill>
                <a:latin typeface="+mn-lt"/>
                <a:ea typeface="+mn-ea"/>
              </a:rPr>
              <a:t>9</a:t>
            </a:fld>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1919663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1" name="PlaceHolder 2"/>
          <p:cNvSpPr>
            <a:spLocks noGrp="1"/>
          </p:cNvSpPr>
          <p:nvPr>
            <p:ph type="body"/>
          </p:nvPr>
        </p:nvSpPr>
        <p:spPr>
          <a:xfrm>
            <a:off x="457200" y="1604520"/>
            <a:ext cx="82292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2" name="PlaceHolder 3"/>
          <p:cNvSpPr>
            <a:spLocks noGrp="1"/>
          </p:cNvSpPr>
          <p:nvPr>
            <p:ph type="body"/>
          </p:nvPr>
        </p:nvSpPr>
        <p:spPr>
          <a:xfrm>
            <a:off x="457200" y="3682080"/>
            <a:ext cx="82292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4" name="PlaceHolder 2"/>
          <p:cNvSpPr>
            <a:spLocks noGrp="1"/>
          </p:cNvSpPr>
          <p:nvPr>
            <p:ph type="body"/>
          </p:nvPr>
        </p:nvSpPr>
        <p:spPr>
          <a:xfrm>
            <a:off x="45720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5" name="PlaceHolder 3"/>
          <p:cNvSpPr>
            <a:spLocks noGrp="1"/>
          </p:cNvSpPr>
          <p:nvPr>
            <p:ph type="body"/>
          </p:nvPr>
        </p:nvSpPr>
        <p:spPr>
          <a:xfrm>
            <a:off x="467424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6" name="PlaceHolder 4"/>
          <p:cNvSpPr>
            <a:spLocks noGrp="1"/>
          </p:cNvSpPr>
          <p:nvPr>
            <p:ph type="body"/>
          </p:nvPr>
        </p:nvSpPr>
        <p:spPr>
          <a:xfrm>
            <a:off x="4674240" y="368208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7" name="PlaceHolder 5"/>
          <p:cNvSpPr>
            <a:spLocks noGrp="1"/>
          </p:cNvSpPr>
          <p:nvPr>
            <p:ph type="body"/>
          </p:nvPr>
        </p:nvSpPr>
        <p:spPr>
          <a:xfrm>
            <a:off x="457200" y="368208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9" name="PlaceHolder 2"/>
          <p:cNvSpPr>
            <a:spLocks noGrp="1"/>
          </p:cNvSpPr>
          <p:nvPr>
            <p:ph type="body"/>
          </p:nvPr>
        </p:nvSpPr>
        <p:spPr>
          <a:xfrm>
            <a:off x="457200" y="1604520"/>
            <a:ext cx="82292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0" name="PlaceHolder 3"/>
          <p:cNvSpPr>
            <a:spLocks noGrp="1"/>
          </p:cNvSpPr>
          <p:nvPr>
            <p:ph type="body"/>
          </p:nvPr>
        </p:nvSpPr>
        <p:spPr>
          <a:xfrm>
            <a:off x="457200" y="1604520"/>
            <a:ext cx="82292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41" name="Immagine 40"/>
          <p:cNvPicPr/>
          <p:nvPr/>
        </p:nvPicPr>
        <p:blipFill>
          <a:blip r:embed="rId2"/>
          <a:stretch/>
        </p:blipFill>
        <p:spPr>
          <a:xfrm>
            <a:off x="2079000" y="1604520"/>
            <a:ext cx="4984920" cy="3977280"/>
          </a:xfrm>
          <a:prstGeom prst="rect">
            <a:avLst/>
          </a:prstGeom>
          <a:ln>
            <a:noFill/>
          </a:ln>
        </p:spPr>
      </p:pic>
      <p:pic>
        <p:nvPicPr>
          <p:cNvPr id="42" name="Immagine 41"/>
          <p:cNvPicPr/>
          <p:nvPr/>
        </p:nvPicPr>
        <p:blipFill>
          <a:blip r:embed="rId2"/>
          <a:stretch/>
        </p:blipFill>
        <p:spPr>
          <a:xfrm>
            <a:off x="2079000" y="1604520"/>
            <a:ext cx="4984920" cy="397728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7"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8"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0" name="PlaceHolder 2"/>
          <p:cNvSpPr>
            <a:spLocks noGrp="1"/>
          </p:cNvSpPr>
          <p:nvPr>
            <p:ph type="body"/>
          </p:nvPr>
        </p:nvSpPr>
        <p:spPr>
          <a:xfrm>
            <a:off x="457200" y="1604520"/>
            <a:ext cx="82292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2" name="PlaceHolder 2"/>
          <p:cNvSpPr>
            <a:spLocks noGrp="1"/>
          </p:cNvSpPr>
          <p:nvPr>
            <p:ph type="body"/>
          </p:nvPr>
        </p:nvSpPr>
        <p:spPr>
          <a:xfrm>
            <a:off x="457200" y="1604520"/>
            <a:ext cx="401580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53" name="PlaceHolder 3"/>
          <p:cNvSpPr>
            <a:spLocks noGrp="1"/>
          </p:cNvSpPr>
          <p:nvPr>
            <p:ph type="body"/>
          </p:nvPr>
        </p:nvSpPr>
        <p:spPr>
          <a:xfrm>
            <a:off x="4674240" y="1604520"/>
            <a:ext cx="401580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5"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7" name="PlaceHolder 2"/>
          <p:cNvSpPr>
            <a:spLocks noGrp="1"/>
          </p:cNvSpPr>
          <p:nvPr>
            <p:ph type="body"/>
          </p:nvPr>
        </p:nvSpPr>
        <p:spPr>
          <a:xfrm>
            <a:off x="45720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58" name="PlaceHolder 3"/>
          <p:cNvSpPr>
            <a:spLocks noGrp="1"/>
          </p:cNvSpPr>
          <p:nvPr>
            <p:ph type="body"/>
          </p:nvPr>
        </p:nvSpPr>
        <p:spPr>
          <a:xfrm>
            <a:off x="457200" y="368208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59" name="PlaceHolder 4"/>
          <p:cNvSpPr>
            <a:spLocks noGrp="1"/>
          </p:cNvSpPr>
          <p:nvPr>
            <p:ph type="body"/>
          </p:nvPr>
        </p:nvSpPr>
        <p:spPr>
          <a:xfrm>
            <a:off x="4674240" y="1604520"/>
            <a:ext cx="401580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0" name="PlaceHolder 2"/>
          <p:cNvSpPr>
            <a:spLocks noGrp="1"/>
          </p:cNvSpPr>
          <p:nvPr>
            <p:ph type="subTitle"/>
          </p:nvPr>
        </p:nvSpPr>
        <p:spPr>
          <a:xfrm>
            <a:off x="457200" y="1604520"/>
            <a:ext cx="82292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1" name="PlaceHolder 2"/>
          <p:cNvSpPr>
            <a:spLocks noGrp="1"/>
          </p:cNvSpPr>
          <p:nvPr>
            <p:ph type="body"/>
          </p:nvPr>
        </p:nvSpPr>
        <p:spPr>
          <a:xfrm>
            <a:off x="457200" y="1604520"/>
            <a:ext cx="401580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2" name="PlaceHolder 3"/>
          <p:cNvSpPr>
            <a:spLocks noGrp="1"/>
          </p:cNvSpPr>
          <p:nvPr>
            <p:ph type="body"/>
          </p:nvPr>
        </p:nvSpPr>
        <p:spPr>
          <a:xfrm>
            <a:off x="467424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3" name="PlaceHolder 4"/>
          <p:cNvSpPr>
            <a:spLocks noGrp="1"/>
          </p:cNvSpPr>
          <p:nvPr>
            <p:ph type="body"/>
          </p:nvPr>
        </p:nvSpPr>
        <p:spPr>
          <a:xfrm>
            <a:off x="4674240" y="368208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5" name="PlaceHolder 2"/>
          <p:cNvSpPr>
            <a:spLocks noGrp="1"/>
          </p:cNvSpPr>
          <p:nvPr>
            <p:ph type="body"/>
          </p:nvPr>
        </p:nvSpPr>
        <p:spPr>
          <a:xfrm>
            <a:off x="45720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6" name="PlaceHolder 3"/>
          <p:cNvSpPr>
            <a:spLocks noGrp="1"/>
          </p:cNvSpPr>
          <p:nvPr>
            <p:ph type="body"/>
          </p:nvPr>
        </p:nvSpPr>
        <p:spPr>
          <a:xfrm>
            <a:off x="467424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7" name="PlaceHolder 4"/>
          <p:cNvSpPr>
            <a:spLocks noGrp="1"/>
          </p:cNvSpPr>
          <p:nvPr>
            <p:ph type="body"/>
          </p:nvPr>
        </p:nvSpPr>
        <p:spPr>
          <a:xfrm>
            <a:off x="457200" y="3682080"/>
            <a:ext cx="82292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9" name="PlaceHolder 2"/>
          <p:cNvSpPr>
            <a:spLocks noGrp="1"/>
          </p:cNvSpPr>
          <p:nvPr>
            <p:ph type="body"/>
          </p:nvPr>
        </p:nvSpPr>
        <p:spPr>
          <a:xfrm>
            <a:off x="457200" y="1604520"/>
            <a:ext cx="82292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70" name="PlaceHolder 3"/>
          <p:cNvSpPr>
            <a:spLocks noGrp="1"/>
          </p:cNvSpPr>
          <p:nvPr>
            <p:ph type="body"/>
          </p:nvPr>
        </p:nvSpPr>
        <p:spPr>
          <a:xfrm>
            <a:off x="457200" y="3682080"/>
            <a:ext cx="82292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2" name="PlaceHolder 2"/>
          <p:cNvSpPr>
            <a:spLocks noGrp="1"/>
          </p:cNvSpPr>
          <p:nvPr>
            <p:ph type="body"/>
          </p:nvPr>
        </p:nvSpPr>
        <p:spPr>
          <a:xfrm>
            <a:off x="45720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73" name="PlaceHolder 3"/>
          <p:cNvSpPr>
            <a:spLocks noGrp="1"/>
          </p:cNvSpPr>
          <p:nvPr>
            <p:ph type="body"/>
          </p:nvPr>
        </p:nvSpPr>
        <p:spPr>
          <a:xfrm>
            <a:off x="467424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74" name="PlaceHolder 4"/>
          <p:cNvSpPr>
            <a:spLocks noGrp="1"/>
          </p:cNvSpPr>
          <p:nvPr>
            <p:ph type="body"/>
          </p:nvPr>
        </p:nvSpPr>
        <p:spPr>
          <a:xfrm>
            <a:off x="4674240" y="368208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75" name="PlaceHolder 5"/>
          <p:cNvSpPr>
            <a:spLocks noGrp="1"/>
          </p:cNvSpPr>
          <p:nvPr>
            <p:ph type="body"/>
          </p:nvPr>
        </p:nvSpPr>
        <p:spPr>
          <a:xfrm>
            <a:off x="457200" y="368208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7" name="PlaceHolder 2"/>
          <p:cNvSpPr>
            <a:spLocks noGrp="1"/>
          </p:cNvSpPr>
          <p:nvPr>
            <p:ph type="body"/>
          </p:nvPr>
        </p:nvSpPr>
        <p:spPr>
          <a:xfrm>
            <a:off x="457200" y="1604520"/>
            <a:ext cx="82292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78" name="PlaceHolder 3"/>
          <p:cNvSpPr>
            <a:spLocks noGrp="1"/>
          </p:cNvSpPr>
          <p:nvPr>
            <p:ph type="body"/>
          </p:nvPr>
        </p:nvSpPr>
        <p:spPr>
          <a:xfrm>
            <a:off x="457200" y="1604520"/>
            <a:ext cx="82292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79" name="Immagine 78"/>
          <p:cNvPicPr/>
          <p:nvPr/>
        </p:nvPicPr>
        <p:blipFill>
          <a:blip r:embed="rId2"/>
          <a:stretch/>
        </p:blipFill>
        <p:spPr>
          <a:xfrm>
            <a:off x="2079000" y="1604520"/>
            <a:ext cx="4984920" cy="3977280"/>
          </a:xfrm>
          <a:prstGeom prst="rect">
            <a:avLst/>
          </a:prstGeom>
          <a:ln>
            <a:noFill/>
          </a:ln>
        </p:spPr>
      </p:pic>
      <p:pic>
        <p:nvPicPr>
          <p:cNvPr id="80" name="Immagine 79"/>
          <p:cNvPicPr/>
          <p:nvPr/>
        </p:nvPicPr>
        <p:blipFill>
          <a:blip r:embed="rId2"/>
          <a:stretch/>
        </p:blipFill>
        <p:spPr>
          <a:xfrm>
            <a:off x="2079000" y="1604520"/>
            <a:ext cx="4984920" cy="3977280"/>
          </a:xfrm>
          <a:prstGeom prst="rect">
            <a:avLst/>
          </a:prstGeom>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2" name="PlaceHolder 2"/>
          <p:cNvSpPr>
            <a:spLocks noGrp="1"/>
          </p:cNvSpPr>
          <p:nvPr>
            <p:ph type="body"/>
          </p:nvPr>
        </p:nvSpPr>
        <p:spPr>
          <a:xfrm>
            <a:off x="457200" y="1604520"/>
            <a:ext cx="82292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4" name="PlaceHolder 2"/>
          <p:cNvSpPr>
            <a:spLocks noGrp="1"/>
          </p:cNvSpPr>
          <p:nvPr>
            <p:ph type="body"/>
          </p:nvPr>
        </p:nvSpPr>
        <p:spPr>
          <a:xfrm>
            <a:off x="457200" y="1604520"/>
            <a:ext cx="401580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5" name="PlaceHolder 3"/>
          <p:cNvSpPr>
            <a:spLocks noGrp="1"/>
          </p:cNvSpPr>
          <p:nvPr>
            <p:ph type="body"/>
          </p:nvPr>
        </p:nvSpPr>
        <p:spPr>
          <a:xfrm>
            <a:off x="4674240" y="1604520"/>
            <a:ext cx="401580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7" name="PlaceHolder 1"/>
          <p:cNvSpPr>
            <a:spLocks noGrp="1"/>
          </p:cNvSpPr>
          <p:nvPr>
            <p:ph type="subTitle"/>
          </p:nvPr>
        </p:nvSpPr>
        <p:spPr>
          <a:xfrm>
            <a:off x="457200" y="273600"/>
            <a:ext cx="8229240" cy="530784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9" name="PlaceHolder 2"/>
          <p:cNvSpPr>
            <a:spLocks noGrp="1"/>
          </p:cNvSpPr>
          <p:nvPr>
            <p:ph type="body"/>
          </p:nvPr>
        </p:nvSpPr>
        <p:spPr>
          <a:xfrm>
            <a:off x="45720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0" name="PlaceHolder 3"/>
          <p:cNvSpPr>
            <a:spLocks noGrp="1"/>
          </p:cNvSpPr>
          <p:nvPr>
            <p:ph type="body"/>
          </p:nvPr>
        </p:nvSpPr>
        <p:spPr>
          <a:xfrm>
            <a:off x="457200" y="368208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1" name="PlaceHolder 4"/>
          <p:cNvSpPr>
            <a:spLocks noGrp="1"/>
          </p:cNvSpPr>
          <p:nvPr>
            <p:ph type="body"/>
          </p:nvPr>
        </p:nvSpPr>
        <p:spPr>
          <a:xfrm>
            <a:off x="4674240" y="1604520"/>
            <a:ext cx="401580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3" name="PlaceHolder 2"/>
          <p:cNvSpPr>
            <a:spLocks noGrp="1"/>
          </p:cNvSpPr>
          <p:nvPr>
            <p:ph type="body"/>
          </p:nvPr>
        </p:nvSpPr>
        <p:spPr>
          <a:xfrm>
            <a:off x="457200" y="1604520"/>
            <a:ext cx="401580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4" name="PlaceHolder 3"/>
          <p:cNvSpPr>
            <a:spLocks noGrp="1"/>
          </p:cNvSpPr>
          <p:nvPr>
            <p:ph type="body"/>
          </p:nvPr>
        </p:nvSpPr>
        <p:spPr>
          <a:xfrm>
            <a:off x="467424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5" name="PlaceHolder 4"/>
          <p:cNvSpPr>
            <a:spLocks noGrp="1"/>
          </p:cNvSpPr>
          <p:nvPr>
            <p:ph type="body"/>
          </p:nvPr>
        </p:nvSpPr>
        <p:spPr>
          <a:xfrm>
            <a:off x="4674240" y="368208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7" name="PlaceHolder 2"/>
          <p:cNvSpPr>
            <a:spLocks noGrp="1"/>
          </p:cNvSpPr>
          <p:nvPr>
            <p:ph type="body"/>
          </p:nvPr>
        </p:nvSpPr>
        <p:spPr>
          <a:xfrm>
            <a:off x="45720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8" name="PlaceHolder 3"/>
          <p:cNvSpPr>
            <a:spLocks noGrp="1"/>
          </p:cNvSpPr>
          <p:nvPr>
            <p:ph type="body"/>
          </p:nvPr>
        </p:nvSpPr>
        <p:spPr>
          <a:xfrm>
            <a:off x="4674240" y="1604520"/>
            <a:ext cx="401580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9" name="PlaceHolder 4"/>
          <p:cNvSpPr>
            <a:spLocks noGrp="1"/>
          </p:cNvSpPr>
          <p:nvPr>
            <p:ph type="body"/>
          </p:nvPr>
        </p:nvSpPr>
        <p:spPr>
          <a:xfrm>
            <a:off x="457200" y="3682080"/>
            <a:ext cx="82292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 name="CustomShape 1"/>
          <p:cNvSpPr/>
          <p:nvPr/>
        </p:nvSpPr>
        <p:spPr>
          <a:xfrm>
            <a:off x="0" y="6495120"/>
            <a:ext cx="9141840" cy="367200"/>
          </a:xfrm>
          <a:prstGeom prst="rect">
            <a:avLst/>
          </a:prstGeom>
          <a:solidFill>
            <a:schemeClr val="tx2">
              <a:lumMod val="75000"/>
            </a:schemeClr>
          </a:solidFill>
          <a:ln>
            <a:noFill/>
          </a:ln>
        </p:spPr>
        <p:style>
          <a:lnRef idx="0">
            <a:scrgbClr r="0" g="0" b="0"/>
          </a:lnRef>
          <a:fillRef idx="0">
            <a:scrgbClr r="0" g="0" b="0"/>
          </a:fillRef>
          <a:effectRef idx="0">
            <a:scrgbClr r="0" g="0" b="0"/>
          </a:effectRef>
          <a:fontRef idx="minor"/>
        </p:style>
      </p:sp>
      <p:pic>
        <p:nvPicPr>
          <p:cNvPr id="10" name="Immagine 12"/>
          <p:cNvPicPr/>
          <p:nvPr/>
        </p:nvPicPr>
        <p:blipFill>
          <a:blip r:embed="rId14"/>
          <a:stretch/>
        </p:blipFill>
        <p:spPr>
          <a:xfrm>
            <a:off x="8150400" y="223920"/>
            <a:ext cx="644040" cy="816480"/>
          </a:xfrm>
          <a:prstGeom prst="rect">
            <a:avLst/>
          </a:prstGeom>
          <a:ln>
            <a:noFill/>
          </a:ln>
        </p:spPr>
      </p:pic>
      <p:pic>
        <p:nvPicPr>
          <p:cNvPr id="2" name="Immagine 7"/>
          <p:cNvPicPr/>
          <p:nvPr/>
        </p:nvPicPr>
        <p:blipFill>
          <a:blip r:embed="rId15"/>
          <a:srcRect l="-477" r="49552" b="1088"/>
          <a:stretch/>
        </p:blipFill>
        <p:spPr>
          <a:xfrm>
            <a:off x="265680" y="289800"/>
            <a:ext cx="2677320" cy="804600"/>
          </a:xfrm>
          <a:prstGeom prst="rect">
            <a:avLst/>
          </a:prstGeom>
          <a:ln w="9360">
            <a:noFill/>
          </a:ln>
        </p:spPr>
      </p:pic>
      <p:pic>
        <p:nvPicPr>
          <p:cNvPr id="3" name="Immagine 11"/>
          <p:cNvPicPr/>
          <p:nvPr/>
        </p:nvPicPr>
        <p:blipFill>
          <a:blip r:embed="rId15"/>
          <a:srcRect l="67967" r="-26" b="37216"/>
          <a:stretch/>
        </p:blipFill>
        <p:spPr>
          <a:xfrm>
            <a:off x="4872240" y="289800"/>
            <a:ext cx="2323800" cy="704160"/>
          </a:xfrm>
          <a:prstGeom prst="rect">
            <a:avLst/>
          </a:prstGeom>
          <a:ln w="9360">
            <a:noFill/>
          </a:ln>
        </p:spPr>
      </p:pic>
      <p:pic>
        <p:nvPicPr>
          <p:cNvPr id="4" name="Picture 35"/>
          <p:cNvPicPr/>
          <p:nvPr/>
        </p:nvPicPr>
        <p:blipFill>
          <a:blip r:embed="rId16"/>
          <a:stretch/>
        </p:blipFill>
        <p:spPr>
          <a:xfrm>
            <a:off x="3487320" y="4886640"/>
            <a:ext cx="2255760" cy="1505520"/>
          </a:xfrm>
          <a:prstGeom prst="rect">
            <a:avLst/>
          </a:prstGeom>
          <a:ln>
            <a:noFill/>
          </a:ln>
        </p:spPr>
      </p:pic>
      <p:sp>
        <p:nvSpPr>
          <p:cNvPr id="5" name="CustomShape 2"/>
          <p:cNvSpPr/>
          <p:nvPr/>
        </p:nvSpPr>
        <p:spPr>
          <a:xfrm>
            <a:off x="0" y="6521400"/>
            <a:ext cx="9141840" cy="332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1600" b="1" strike="noStrike" spc="-1">
                <a:solidFill>
                  <a:srgbClr val="FFFFFF"/>
                </a:solidFill>
                <a:uFill>
                  <a:solidFill>
                    <a:srgbClr val="FFFFFF"/>
                  </a:solidFill>
                </a:uFill>
                <a:latin typeface="Calibri"/>
                <a:ea typeface="DejaVu Sans"/>
              </a:rPr>
              <a:t>UNIBA: </a:t>
            </a:r>
            <a:r>
              <a:rPr lang="en-US" sz="1600" b="0" i="1" strike="noStrike" spc="-1">
                <a:solidFill>
                  <a:srgbClr val="FFFFFF"/>
                </a:solidFill>
                <a:uFill>
                  <a:solidFill>
                    <a:srgbClr val="FFFFFF"/>
                  </a:solidFill>
                </a:uFill>
                <a:latin typeface="Calibri"/>
                <a:ea typeface="DejaVu Sans"/>
              </a:rPr>
              <a:t>http://www.uniba.it </a:t>
            </a:r>
            <a:r>
              <a:rPr lang="en-US" sz="1600" b="0" strike="noStrike" spc="-1">
                <a:solidFill>
                  <a:srgbClr val="FFFFFF"/>
                </a:solidFill>
                <a:uFill>
                  <a:solidFill>
                    <a:srgbClr val="FFFFFF"/>
                  </a:solidFill>
                </a:uFill>
                <a:latin typeface="Calibri"/>
                <a:ea typeface="DejaVu Sans"/>
              </a:rPr>
              <a:t>	</a:t>
            </a:r>
            <a:r>
              <a:rPr lang="en-US" sz="1600" b="1" strike="noStrike" spc="-1">
                <a:solidFill>
                  <a:srgbClr val="FFFFFF"/>
                </a:solidFill>
                <a:uFill>
                  <a:solidFill>
                    <a:srgbClr val="FFFFFF"/>
                  </a:solidFill>
                </a:uFill>
                <a:latin typeface="Calibri"/>
                <a:ea typeface="DejaVu Sans"/>
              </a:rPr>
              <a:t>DIB: </a:t>
            </a:r>
            <a:r>
              <a:rPr lang="en-US" sz="1600" b="0" i="1" strike="noStrike" spc="-1">
                <a:solidFill>
                  <a:srgbClr val="FFFFFF"/>
                </a:solidFill>
                <a:uFill>
                  <a:solidFill>
                    <a:srgbClr val="FFFFFF"/>
                  </a:solidFill>
                </a:uFill>
                <a:latin typeface="Calibri"/>
                <a:ea typeface="DejaVu Sans"/>
              </a:rPr>
              <a:t>http://www.di.uniba.it 		 </a:t>
            </a:r>
            <a:r>
              <a:rPr lang="en-US" sz="1600" b="1" strike="noStrike" spc="-1">
                <a:solidFill>
                  <a:srgbClr val="FFFFFF"/>
                </a:solidFill>
                <a:uFill>
                  <a:solidFill>
                    <a:srgbClr val="FFFFFF"/>
                  </a:solidFill>
                </a:uFill>
                <a:latin typeface="Calibri"/>
                <a:ea typeface="DejaVu Sans"/>
              </a:rPr>
              <a:t>KDDE: </a:t>
            </a:r>
            <a:r>
              <a:rPr lang="en-US" sz="1600" b="0" i="1" strike="noStrike" spc="-1">
                <a:solidFill>
                  <a:srgbClr val="FFFFFF"/>
                </a:solidFill>
                <a:uFill>
                  <a:solidFill>
                    <a:srgbClr val="FFFFFF"/>
                  </a:solidFill>
                </a:uFill>
                <a:latin typeface="Calibri"/>
                <a:ea typeface="DejaVu Sans"/>
              </a:rPr>
              <a:t>http://kdde.di.uniba.it</a:t>
            </a:r>
            <a:endParaRPr lang="en-US" sz="1800" b="0" strike="noStrike" spc="-1">
              <a:solidFill>
                <a:srgbClr val="000000"/>
              </a:solidFill>
              <a:uFill>
                <a:solidFill>
                  <a:srgbClr val="FFFFFF"/>
                </a:solidFill>
              </a:uFill>
              <a:latin typeface="Arial"/>
            </a:endParaRPr>
          </a:p>
        </p:txBody>
      </p:sp>
      <p:pic>
        <p:nvPicPr>
          <p:cNvPr id="6" name="Picture 2"/>
          <p:cNvPicPr/>
          <p:nvPr/>
        </p:nvPicPr>
        <p:blipFill>
          <a:blip r:embed="rId17"/>
          <a:stretch/>
        </p:blipFill>
        <p:spPr>
          <a:xfrm>
            <a:off x="3670200" y="414360"/>
            <a:ext cx="1104120" cy="506520"/>
          </a:xfrm>
          <a:prstGeom prst="rect">
            <a:avLst/>
          </a:prstGeom>
          <a:ln>
            <a:noFill/>
          </a:ln>
        </p:spPr>
      </p:pic>
      <p:sp>
        <p:nvSpPr>
          <p:cNvPr id="7" name="PlaceHolder 3"/>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solidFill>
                  <a:srgbClr val="000000"/>
                </a:solidFill>
                <a:uFill>
                  <a:solidFill>
                    <a:srgbClr val="FFFFFF"/>
                  </a:solidFill>
                </a:uFill>
                <a:latin typeface="Arial"/>
              </a:rPr>
              <a:t>Click to edit the title text format</a:t>
            </a:r>
          </a:p>
        </p:txBody>
      </p:sp>
      <p:sp>
        <p:nvSpPr>
          <p:cNvPr id="8" name="PlaceHolder 4"/>
          <p:cNvSpPr>
            <a:spLocks noGrp="1"/>
          </p:cNvSpPr>
          <p:nvPr>
            <p:ph type="body"/>
          </p:nvPr>
        </p:nvSpPr>
        <p:spPr>
          <a:xfrm>
            <a:off x="457200" y="1604520"/>
            <a:ext cx="8229240" cy="3977280"/>
          </a:xfrm>
          <a:prstGeom prst="rect">
            <a:avLst/>
          </a:prstGeom>
        </p:spPr>
        <p:txBody>
          <a:bodyPr lIns="0" tIns="0" rIns="0" bIns="0"/>
          <a:lstStyle/>
          <a:p>
            <a:pPr marL="432000" indent="-324000">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 name="CustomShape 1"/>
          <p:cNvSpPr/>
          <p:nvPr/>
        </p:nvSpPr>
        <p:spPr>
          <a:xfrm>
            <a:off x="0" y="6495120"/>
            <a:ext cx="9141840" cy="367200"/>
          </a:xfrm>
          <a:prstGeom prst="rect">
            <a:avLst/>
          </a:prstGeom>
          <a:solidFill>
            <a:schemeClr val="tx2">
              <a:lumMod val="75000"/>
            </a:schemeClr>
          </a:solidFill>
          <a:ln>
            <a:noFill/>
          </a:ln>
        </p:spPr>
        <p:style>
          <a:lnRef idx="0">
            <a:scrgbClr r="0" g="0" b="0"/>
          </a:lnRef>
          <a:fillRef idx="0">
            <a:scrgbClr r="0" g="0" b="0"/>
          </a:fillRef>
          <a:effectRef idx="0">
            <a:scrgbClr r="0" g="0" b="0"/>
          </a:effectRef>
          <a:fontRef idx="minor"/>
        </p:style>
      </p:sp>
      <p:pic>
        <p:nvPicPr>
          <p:cNvPr id="44" name="Immagine 12"/>
          <p:cNvPicPr/>
          <p:nvPr/>
        </p:nvPicPr>
        <p:blipFill>
          <a:blip r:embed="rId14"/>
          <a:stretch/>
        </p:blipFill>
        <p:spPr>
          <a:xfrm>
            <a:off x="8150400" y="223920"/>
            <a:ext cx="644040" cy="816480"/>
          </a:xfrm>
          <a:prstGeom prst="rect">
            <a:avLst/>
          </a:prstGeom>
          <a:ln>
            <a:noFill/>
          </a:ln>
        </p:spPr>
      </p:pic>
      <p:sp>
        <p:nvSpPr>
          <p:cNvPr id="45" name="PlaceHolder 2"/>
          <p:cNvSpPr>
            <a:spLocks noGrp="1"/>
          </p:cNvSpPr>
          <p:nvPr>
            <p:ph type="title"/>
          </p:nvPr>
        </p:nvSpPr>
        <p:spPr>
          <a:xfrm>
            <a:off x="457200" y="273600"/>
            <a:ext cx="8229240" cy="1144800"/>
          </a:xfrm>
          <a:prstGeom prst="rect">
            <a:avLst/>
          </a:prstGeom>
        </p:spPr>
        <p:txBody>
          <a:bodyPr lIns="0" tIns="0" rIns="0" bIns="0" anchor="ctr"/>
          <a:lstStyle/>
          <a:p>
            <a:pPr algn="ctr"/>
            <a:r>
              <a:rPr lang="en-US" sz="4400" b="0" strike="noStrike" spc="-1">
                <a:solidFill>
                  <a:srgbClr val="000000"/>
                </a:solidFill>
                <a:uFill>
                  <a:solidFill>
                    <a:srgbClr val="FFFFFF"/>
                  </a:solidFill>
                </a:uFill>
                <a:latin typeface="Arial"/>
              </a:rPr>
              <a:t>Click to edit the title text format</a:t>
            </a:r>
          </a:p>
        </p:txBody>
      </p:sp>
      <p:sp>
        <p:nvSpPr>
          <p:cNvPr id="46" name="PlaceHolder 3"/>
          <p:cNvSpPr>
            <a:spLocks noGrp="1"/>
          </p:cNvSpPr>
          <p:nvPr>
            <p:ph type="body"/>
          </p:nvPr>
        </p:nvSpPr>
        <p:spPr>
          <a:xfrm>
            <a:off x="457200" y="1604520"/>
            <a:ext cx="8229240" cy="3977280"/>
          </a:xfrm>
          <a:prstGeom prst="rect">
            <a:avLst/>
          </a:prstGeom>
        </p:spPr>
        <p:txBody>
          <a:bodyPr lIns="0" tIns="0" rIns="0" bIns="0"/>
          <a:lstStyle/>
          <a:p>
            <a:pPr marL="432000" indent="-324000">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120.png"/></Relationships>
</file>

<file path=ppt/slides/_rels/slide11.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50.png"/></Relationships>
</file>

<file path=ppt/slides/_rels/slide12.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30.png"/><Relationship Id="rId2" Type="http://schemas.openxmlformats.org/officeDocument/2006/relationships/notesSlide" Target="../notesSlides/notesSlide13.xml"/><Relationship Id="rId1" Type="http://schemas.openxmlformats.org/officeDocument/2006/relationships/slideLayout" Target="../slideLayouts/slideLayout13.xml"/><Relationship Id="rId6" Type="http://schemas.openxmlformats.org/officeDocument/2006/relationships/image" Target="../media/image17.png"/><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7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0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CustomShape 1"/>
          <p:cNvSpPr/>
          <p:nvPr/>
        </p:nvSpPr>
        <p:spPr>
          <a:xfrm>
            <a:off x="685800" y="1379880"/>
            <a:ext cx="7770240" cy="1583014"/>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3600" b="0" strike="noStrike" spc="-1" dirty="0" err="1">
                <a:solidFill>
                  <a:srgbClr val="17375E"/>
                </a:solidFill>
                <a:uFill>
                  <a:solidFill>
                    <a:srgbClr val="FFFFFF"/>
                  </a:solidFill>
                </a:uFill>
                <a:latin typeface="Calibri"/>
                <a:ea typeface="DejaVu Sans"/>
              </a:rPr>
              <a:t>Applicazione</a:t>
            </a:r>
            <a:r>
              <a:rPr lang="en-US" sz="3600" b="0" strike="noStrike" spc="-1" dirty="0">
                <a:solidFill>
                  <a:srgbClr val="17375E"/>
                </a:solidFill>
                <a:uFill>
                  <a:solidFill>
                    <a:srgbClr val="FFFFFF"/>
                  </a:solidFill>
                </a:uFill>
                <a:latin typeface="Calibri"/>
                <a:ea typeface="DejaVu Sans"/>
              </a:rPr>
              <a:t> di </a:t>
            </a:r>
            <a:r>
              <a:rPr lang="en-US" sz="3600" b="0" strike="noStrike" spc="-1" dirty="0" err="1">
                <a:solidFill>
                  <a:srgbClr val="17375E"/>
                </a:solidFill>
                <a:uFill>
                  <a:solidFill>
                    <a:srgbClr val="FFFFFF"/>
                  </a:solidFill>
                </a:uFill>
                <a:latin typeface="Calibri"/>
                <a:ea typeface="DejaVu Sans"/>
              </a:rPr>
              <a:t>tecniche</a:t>
            </a:r>
            <a:r>
              <a:rPr lang="en-US" sz="3600" b="0" strike="noStrike" spc="-1" dirty="0">
                <a:solidFill>
                  <a:srgbClr val="17375E"/>
                </a:solidFill>
                <a:uFill>
                  <a:solidFill>
                    <a:srgbClr val="FFFFFF"/>
                  </a:solidFill>
                </a:uFill>
                <a:latin typeface="Calibri"/>
                <a:ea typeface="DejaVu Sans"/>
              </a:rPr>
              <a:t> di Word Embedding e Text Mining per </a:t>
            </a:r>
            <a:r>
              <a:rPr lang="en-US" sz="3600" b="0" strike="noStrike" spc="-1" dirty="0" err="1">
                <a:solidFill>
                  <a:srgbClr val="17375E"/>
                </a:solidFill>
                <a:uFill>
                  <a:solidFill>
                    <a:srgbClr val="FFFFFF"/>
                  </a:solidFill>
                </a:uFill>
                <a:latin typeface="Calibri"/>
                <a:ea typeface="DejaVu Sans"/>
              </a:rPr>
              <a:t>il</a:t>
            </a:r>
            <a:r>
              <a:rPr lang="en-US" sz="3600" b="0" strike="noStrike" spc="-1" dirty="0">
                <a:solidFill>
                  <a:srgbClr val="17375E"/>
                </a:solidFill>
                <a:uFill>
                  <a:solidFill>
                    <a:srgbClr val="FFFFFF"/>
                  </a:solidFill>
                </a:uFill>
                <a:latin typeface="Calibri"/>
                <a:ea typeface="DejaVu Sans"/>
              </a:rPr>
              <a:t> Clustering di </a:t>
            </a:r>
            <a:r>
              <a:rPr lang="en-US" sz="3600" b="0" strike="noStrike" spc="-1" dirty="0" err="1">
                <a:solidFill>
                  <a:srgbClr val="17375E"/>
                </a:solidFill>
                <a:uFill>
                  <a:solidFill>
                    <a:srgbClr val="FFFFFF"/>
                  </a:solidFill>
                </a:uFill>
                <a:latin typeface="Calibri"/>
                <a:ea typeface="DejaVu Sans"/>
              </a:rPr>
              <a:t>pagine</a:t>
            </a:r>
            <a:r>
              <a:rPr lang="en-US" sz="3600" b="0" strike="noStrike" spc="-1" dirty="0">
                <a:solidFill>
                  <a:srgbClr val="17375E"/>
                </a:solidFill>
                <a:uFill>
                  <a:solidFill>
                    <a:srgbClr val="FFFFFF"/>
                  </a:solidFill>
                </a:uFill>
                <a:latin typeface="Calibri"/>
                <a:ea typeface="DejaVu Sans"/>
              </a:rPr>
              <a:t> in un </a:t>
            </a:r>
            <a:r>
              <a:rPr lang="en-US" sz="3600" b="0" strike="noStrike" spc="-1" dirty="0" err="1">
                <a:solidFill>
                  <a:srgbClr val="17375E"/>
                </a:solidFill>
                <a:uFill>
                  <a:solidFill>
                    <a:srgbClr val="FFFFFF"/>
                  </a:solidFill>
                </a:uFill>
                <a:latin typeface="Calibri"/>
                <a:ea typeface="DejaVu Sans"/>
              </a:rPr>
              <a:t>grafo</a:t>
            </a:r>
            <a:r>
              <a:rPr lang="en-US" sz="3600" b="0" strike="noStrike" spc="-1" dirty="0">
                <a:solidFill>
                  <a:srgbClr val="17375E"/>
                </a:solidFill>
                <a:uFill>
                  <a:solidFill>
                    <a:srgbClr val="FFFFFF"/>
                  </a:solidFill>
                </a:uFill>
                <a:latin typeface="Calibri"/>
                <a:ea typeface="DejaVu Sans"/>
              </a:rPr>
              <a:t> Web</a:t>
            </a:r>
            <a:endParaRPr lang="en-US" sz="3600" b="0" strike="noStrike" spc="-1" dirty="0">
              <a:solidFill>
                <a:srgbClr val="000000"/>
              </a:solidFill>
              <a:uFill>
                <a:solidFill>
                  <a:srgbClr val="FFFFFF"/>
                </a:solidFill>
              </a:uFill>
              <a:latin typeface="Arial"/>
            </a:endParaRPr>
          </a:p>
        </p:txBody>
      </p:sp>
      <p:sp>
        <p:nvSpPr>
          <p:cNvPr id="202" name="CustomShape 3"/>
          <p:cNvSpPr/>
          <p:nvPr/>
        </p:nvSpPr>
        <p:spPr>
          <a:xfrm>
            <a:off x="685800" y="3093521"/>
            <a:ext cx="7770240" cy="65908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US" b="0" strike="noStrike" spc="-1" dirty="0" err="1">
                <a:uFill>
                  <a:solidFill>
                    <a:srgbClr val="FFFFFF"/>
                  </a:solidFill>
                </a:uFill>
                <a:latin typeface="Calibri"/>
                <a:ea typeface="DejaVu Sans"/>
              </a:rPr>
              <a:t>Tesi</a:t>
            </a:r>
            <a:r>
              <a:rPr lang="en-US" b="0" strike="noStrike" spc="-1" dirty="0">
                <a:uFill>
                  <a:solidFill>
                    <a:srgbClr val="FFFFFF"/>
                  </a:solidFill>
                </a:uFill>
                <a:latin typeface="Calibri"/>
                <a:ea typeface="DejaVu Sans"/>
              </a:rPr>
              <a:t> di </a:t>
            </a:r>
            <a:r>
              <a:rPr lang="en-US" spc="-1" dirty="0" err="1">
                <a:uFill>
                  <a:solidFill>
                    <a:srgbClr val="FFFFFF"/>
                  </a:solidFill>
                </a:uFill>
                <a:latin typeface="Calibri"/>
                <a:ea typeface="DejaVu Sans"/>
              </a:rPr>
              <a:t>Laurea</a:t>
            </a:r>
            <a:r>
              <a:rPr lang="en-US" spc="-1" dirty="0">
                <a:uFill>
                  <a:solidFill>
                    <a:srgbClr val="FFFFFF"/>
                  </a:solidFill>
                </a:uFill>
                <a:latin typeface="Calibri"/>
                <a:ea typeface="DejaVu Sans"/>
              </a:rPr>
              <a:t> </a:t>
            </a:r>
            <a:r>
              <a:rPr lang="en-US" b="0" strike="noStrike" spc="-1" dirty="0">
                <a:uFill>
                  <a:solidFill>
                    <a:srgbClr val="FFFFFF"/>
                  </a:solidFill>
                </a:uFill>
                <a:latin typeface="Calibri"/>
                <a:ea typeface="DejaVu Sans"/>
              </a:rPr>
              <a:t>in </a:t>
            </a:r>
            <a:r>
              <a:rPr lang="en-US" b="0" strike="noStrike" spc="-1" dirty="0" err="1">
                <a:uFill>
                  <a:solidFill>
                    <a:srgbClr val="FFFFFF"/>
                  </a:solidFill>
                </a:uFill>
                <a:latin typeface="Calibri"/>
                <a:ea typeface="DejaVu Sans"/>
              </a:rPr>
              <a:t>Programmazione</a:t>
            </a:r>
            <a:r>
              <a:rPr lang="en-US" b="0" strike="noStrike" spc="-1" dirty="0">
                <a:uFill>
                  <a:solidFill>
                    <a:srgbClr val="FFFFFF"/>
                  </a:solidFill>
                </a:uFill>
                <a:latin typeface="Calibri"/>
                <a:ea typeface="DejaVu Sans"/>
              </a:rPr>
              <a:t> II</a:t>
            </a:r>
          </a:p>
          <a:p>
            <a:pPr algn="ctr">
              <a:lnSpc>
                <a:spcPct val="100000"/>
              </a:lnSpc>
            </a:pPr>
            <a:r>
              <a:rPr lang="en-US" spc="-1" dirty="0" err="1">
                <a:uFill>
                  <a:solidFill>
                    <a:srgbClr val="FFFFFF"/>
                  </a:solidFill>
                </a:uFill>
                <a:latin typeface="Calibri"/>
              </a:rPr>
              <a:t>Informatica</a:t>
            </a:r>
            <a:r>
              <a:rPr lang="en-US" spc="-1" dirty="0">
                <a:uFill>
                  <a:solidFill>
                    <a:srgbClr val="FFFFFF"/>
                  </a:solidFill>
                </a:uFill>
                <a:latin typeface="Calibri"/>
              </a:rPr>
              <a:t> e </a:t>
            </a:r>
            <a:r>
              <a:rPr lang="en-US" spc="-1" dirty="0" err="1">
                <a:uFill>
                  <a:solidFill>
                    <a:srgbClr val="FFFFFF"/>
                  </a:solidFill>
                </a:uFill>
                <a:latin typeface="Calibri"/>
              </a:rPr>
              <a:t>Tecnologie</a:t>
            </a:r>
            <a:r>
              <a:rPr lang="en-US" spc="-1" dirty="0">
                <a:uFill>
                  <a:solidFill>
                    <a:srgbClr val="FFFFFF"/>
                  </a:solidFill>
                </a:uFill>
                <a:latin typeface="Calibri"/>
              </a:rPr>
              <a:t> per la </a:t>
            </a:r>
            <a:r>
              <a:rPr lang="en-US" spc="-1" dirty="0" err="1">
                <a:uFill>
                  <a:solidFill>
                    <a:srgbClr val="FFFFFF"/>
                  </a:solidFill>
                </a:uFill>
                <a:latin typeface="Calibri"/>
              </a:rPr>
              <a:t>Produzione</a:t>
            </a:r>
            <a:r>
              <a:rPr lang="en-US" spc="-1" dirty="0">
                <a:uFill>
                  <a:solidFill>
                    <a:srgbClr val="FFFFFF"/>
                  </a:solidFill>
                </a:uFill>
                <a:latin typeface="Calibri"/>
              </a:rPr>
              <a:t> del Software</a:t>
            </a:r>
            <a:endParaRPr lang="en-US" b="0" strike="noStrike" spc="-1" dirty="0">
              <a:uFill>
                <a:solidFill>
                  <a:srgbClr val="FFFFFF"/>
                </a:solidFill>
              </a:uFill>
              <a:latin typeface="Arial"/>
            </a:endParaRPr>
          </a:p>
        </p:txBody>
      </p:sp>
      <p:sp>
        <p:nvSpPr>
          <p:cNvPr id="6" name="CustomShape 3"/>
          <p:cNvSpPr/>
          <p:nvPr/>
        </p:nvSpPr>
        <p:spPr>
          <a:xfrm>
            <a:off x="685800" y="3883228"/>
            <a:ext cx="2805545" cy="210193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b="0" strike="noStrike" spc="-1" dirty="0" err="1">
                <a:uFill>
                  <a:solidFill>
                    <a:srgbClr val="FFFFFF"/>
                  </a:solidFill>
                </a:uFill>
                <a:latin typeface="Calibri"/>
                <a:ea typeface="DejaVu Sans"/>
              </a:rPr>
              <a:t>Relatore</a:t>
            </a:r>
            <a:r>
              <a:rPr lang="en-US" b="0" strike="noStrike" spc="-1" dirty="0">
                <a:uFill>
                  <a:solidFill>
                    <a:srgbClr val="FFFFFF"/>
                  </a:solidFill>
                </a:uFill>
                <a:latin typeface="Calibri"/>
                <a:ea typeface="DejaVu Sans"/>
              </a:rPr>
              <a:t>:</a:t>
            </a:r>
          </a:p>
          <a:p>
            <a:pPr>
              <a:lnSpc>
                <a:spcPct val="100000"/>
              </a:lnSpc>
            </a:pPr>
            <a:r>
              <a:rPr lang="en-US" b="0" strike="noStrike" spc="-1" dirty="0">
                <a:uFill>
                  <a:solidFill>
                    <a:srgbClr val="FFFFFF"/>
                  </a:solidFill>
                </a:uFill>
                <a:latin typeface="Calibri"/>
                <a:ea typeface="DejaVu Sans"/>
              </a:rPr>
              <a:t>Prof. Michelangelo </a:t>
            </a:r>
            <a:r>
              <a:rPr lang="en-US" b="0" strike="noStrike" spc="-1" dirty="0" err="1">
                <a:uFill>
                  <a:solidFill>
                    <a:srgbClr val="FFFFFF"/>
                  </a:solidFill>
                </a:uFill>
                <a:latin typeface="Calibri"/>
                <a:ea typeface="DejaVu Sans"/>
              </a:rPr>
              <a:t>Ceci</a:t>
            </a:r>
            <a:endParaRPr lang="en-US" b="0" strike="noStrike" spc="-1" dirty="0">
              <a:uFill>
                <a:solidFill>
                  <a:srgbClr val="FFFFFF"/>
                </a:solidFill>
              </a:uFill>
              <a:latin typeface="Calibri"/>
              <a:ea typeface="DejaVu Sans"/>
            </a:endParaRPr>
          </a:p>
          <a:p>
            <a:pPr>
              <a:lnSpc>
                <a:spcPct val="100000"/>
              </a:lnSpc>
            </a:pPr>
            <a:endParaRPr lang="en-US" spc="-1" dirty="0">
              <a:uFill>
                <a:solidFill>
                  <a:srgbClr val="FFFFFF"/>
                </a:solidFill>
              </a:uFill>
              <a:latin typeface="Calibri"/>
            </a:endParaRPr>
          </a:p>
          <a:p>
            <a:pPr>
              <a:lnSpc>
                <a:spcPct val="100000"/>
              </a:lnSpc>
            </a:pPr>
            <a:r>
              <a:rPr lang="en-US" spc="-1" dirty="0" err="1">
                <a:uFill>
                  <a:solidFill>
                    <a:srgbClr val="FFFFFF"/>
                  </a:solidFill>
                </a:uFill>
                <a:latin typeface="Calibri"/>
              </a:rPr>
              <a:t>Correlatore</a:t>
            </a:r>
            <a:r>
              <a:rPr lang="en-US" spc="-1" dirty="0">
                <a:uFill>
                  <a:solidFill>
                    <a:srgbClr val="FFFFFF"/>
                  </a:solidFill>
                </a:uFill>
                <a:latin typeface="Calibri"/>
              </a:rPr>
              <a:t>:</a:t>
            </a:r>
          </a:p>
          <a:p>
            <a:pPr>
              <a:lnSpc>
                <a:spcPct val="100000"/>
              </a:lnSpc>
            </a:pPr>
            <a:r>
              <a:rPr lang="en-US" spc="-1" dirty="0" err="1">
                <a:uFill>
                  <a:solidFill>
                    <a:srgbClr val="FFFFFF"/>
                  </a:solidFill>
                </a:uFill>
                <a:latin typeface="Calibri"/>
              </a:rPr>
              <a:t>Dott.ssa</a:t>
            </a:r>
            <a:r>
              <a:rPr lang="en-US" spc="-1" dirty="0">
                <a:uFill>
                  <a:solidFill>
                    <a:srgbClr val="FFFFFF"/>
                  </a:solidFill>
                </a:uFill>
                <a:latin typeface="Calibri"/>
              </a:rPr>
              <a:t> </a:t>
            </a:r>
            <a:r>
              <a:rPr lang="en-US" spc="-1" dirty="0" err="1">
                <a:uFill>
                  <a:solidFill>
                    <a:srgbClr val="FFFFFF"/>
                  </a:solidFill>
                </a:uFill>
                <a:latin typeface="Calibri"/>
              </a:rPr>
              <a:t>Pasqua</a:t>
            </a:r>
            <a:r>
              <a:rPr lang="en-US" spc="-1" dirty="0">
                <a:uFill>
                  <a:solidFill>
                    <a:srgbClr val="FFFFFF"/>
                  </a:solidFill>
                </a:uFill>
                <a:latin typeface="Calibri"/>
              </a:rPr>
              <a:t> </a:t>
            </a:r>
            <a:r>
              <a:rPr lang="en-US" spc="-1" dirty="0" err="1">
                <a:uFill>
                  <a:solidFill>
                    <a:srgbClr val="FFFFFF"/>
                  </a:solidFill>
                </a:uFill>
                <a:latin typeface="Calibri"/>
              </a:rPr>
              <a:t>Fabiana</a:t>
            </a:r>
            <a:r>
              <a:rPr lang="en-US" spc="-1" dirty="0">
                <a:uFill>
                  <a:solidFill>
                    <a:srgbClr val="FFFFFF"/>
                  </a:solidFill>
                </a:uFill>
                <a:latin typeface="Calibri"/>
              </a:rPr>
              <a:t> </a:t>
            </a:r>
            <a:r>
              <a:rPr lang="en-US" spc="-1" dirty="0" err="1">
                <a:uFill>
                  <a:solidFill>
                    <a:srgbClr val="FFFFFF"/>
                  </a:solidFill>
                </a:uFill>
                <a:latin typeface="Calibri"/>
              </a:rPr>
              <a:t>Lanotte</a:t>
            </a:r>
            <a:endParaRPr lang="en-US" b="0" strike="noStrike" spc="-1" dirty="0">
              <a:uFill>
                <a:solidFill>
                  <a:srgbClr val="FFFFFF"/>
                </a:solidFill>
              </a:uFill>
              <a:latin typeface="Arial"/>
            </a:endParaRPr>
          </a:p>
        </p:txBody>
      </p:sp>
      <p:sp>
        <p:nvSpPr>
          <p:cNvPr id="7" name="CustomShape 3"/>
          <p:cNvSpPr/>
          <p:nvPr/>
        </p:nvSpPr>
        <p:spPr>
          <a:xfrm>
            <a:off x="6590805" y="4292929"/>
            <a:ext cx="1865235" cy="648689"/>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r">
              <a:lnSpc>
                <a:spcPct val="100000"/>
              </a:lnSpc>
            </a:pPr>
            <a:r>
              <a:rPr lang="en-US" b="0" strike="noStrike" spc="-1" dirty="0" err="1">
                <a:uFill>
                  <a:solidFill>
                    <a:srgbClr val="FFFFFF"/>
                  </a:solidFill>
                </a:uFill>
                <a:latin typeface="Calibri"/>
                <a:ea typeface="DejaVu Sans"/>
              </a:rPr>
              <a:t>Laureando</a:t>
            </a:r>
            <a:r>
              <a:rPr lang="en-US" b="0" strike="noStrike" spc="-1" dirty="0">
                <a:uFill>
                  <a:solidFill>
                    <a:srgbClr val="FFFFFF"/>
                  </a:solidFill>
                </a:uFill>
                <a:latin typeface="Calibri"/>
                <a:ea typeface="DejaVu Sans"/>
              </a:rPr>
              <a:t>:</a:t>
            </a:r>
          </a:p>
          <a:p>
            <a:pPr algn="r">
              <a:lnSpc>
                <a:spcPct val="100000"/>
              </a:lnSpc>
            </a:pPr>
            <a:r>
              <a:rPr lang="en-US" b="0" strike="noStrike" spc="-1" dirty="0">
                <a:uFill>
                  <a:solidFill>
                    <a:srgbClr val="FFFFFF"/>
                  </a:solidFill>
                </a:uFill>
                <a:latin typeface="Calibri"/>
                <a:ea typeface="DejaVu Sans"/>
              </a:rPr>
              <a:t>Andrea Del Fante</a:t>
            </a:r>
            <a:endParaRPr lang="en-US" b="0" strike="noStrike" spc="-1" dirty="0">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Rappresentare</a:t>
            </a:r>
            <a:r>
              <a:rPr lang="en-US" sz="4400" b="0" strike="noStrike" spc="-1" dirty="0">
                <a:solidFill>
                  <a:srgbClr val="17375E"/>
                </a:solidFill>
                <a:uFill>
                  <a:solidFill>
                    <a:srgbClr val="FFFFFF"/>
                  </a:solidFill>
                </a:uFill>
                <a:latin typeface="Calibri"/>
                <a:ea typeface="DejaVu Sans"/>
              </a:rPr>
              <a:t> la </a:t>
            </a:r>
            <a:r>
              <a:rPr lang="en-US" sz="4400" b="0" strike="noStrike" spc="-1" dirty="0" err="1">
                <a:solidFill>
                  <a:srgbClr val="17375E"/>
                </a:solidFill>
                <a:uFill>
                  <a:solidFill>
                    <a:srgbClr val="FFFFFF"/>
                  </a:solidFill>
                </a:uFill>
                <a:latin typeface="Calibri"/>
                <a:ea typeface="DejaVu Sans"/>
              </a:rPr>
              <a:t>struttura</a:t>
            </a:r>
            <a:r>
              <a:rPr lang="en-US" sz="4400" b="0" strike="noStrike" spc="-1" dirty="0">
                <a:solidFill>
                  <a:srgbClr val="17375E"/>
                </a:solidFill>
                <a:uFill>
                  <a:solidFill>
                    <a:srgbClr val="FFFFFF"/>
                  </a:solidFill>
                </a:uFill>
                <a:latin typeface="Calibri"/>
                <a:ea typeface="DejaVu Sans"/>
              </a:rPr>
              <a:t>: Word2Vec</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10</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554480"/>
            <a:ext cx="8288640" cy="71964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a:uFill>
                  <a:solidFill>
                    <a:srgbClr val="FFFFFF"/>
                  </a:solidFill>
                </a:uFill>
              </a:rPr>
              <a:t>Word2Vec è un </a:t>
            </a:r>
            <a:r>
              <a:rPr lang="en-US" spc="-1" dirty="0" err="1">
                <a:uFill>
                  <a:solidFill>
                    <a:srgbClr val="FFFFFF"/>
                  </a:solidFill>
                </a:uFill>
              </a:rPr>
              <a:t>algoritmo</a:t>
            </a:r>
            <a:r>
              <a:rPr lang="en-US" spc="-1" dirty="0">
                <a:uFill>
                  <a:solidFill>
                    <a:srgbClr val="FFFFFF"/>
                  </a:solidFill>
                </a:uFill>
              </a:rPr>
              <a:t> di </a:t>
            </a:r>
            <a:r>
              <a:rPr lang="en-US" spc="-1" dirty="0">
                <a:solidFill>
                  <a:srgbClr val="FF3333"/>
                </a:solidFill>
                <a:uFill>
                  <a:solidFill>
                    <a:srgbClr val="FFFFFF"/>
                  </a:solidFill>
                </a:uFill>
              </a:rPr>
              <a:t>Word Embedding</a:t>
            </a:r>
            <a:r>
              <a:rPr lang="en-US" spc="-1" dirty="0">
                <a:uFill>
                  <a:solidFill>
                    <a:srgbClr val="FFFFFF"/>
                  </a:solidFill>
                </a:uFill>
              </a:rPr>
              <a:t> </a:t>
            </a:r>
            <a:r>
              <a:rPr lang="en-US" spc="-1" dirty="0" err="1">
                <a:uFill>
                  <a:solidFill>
                    <a:srgbClr val="FFFFFF"/>
                  </a:solidFill>
                </a:uFill>
              </a:rPr>
              <a:t>ed</a:t>
            </a:r>
            <a:r>
              <a:rPr lang="en-US" spc="-1" dirty="0">
                <a:uFill>
                  <a:solidFill>
                    <a:srgbClr val="FFFFFF"/>
                  </a:solidFill>
                </a:uFill>
              </a:rPr>
              <a:t> è </a:t>
            </a:r>
            <a:r>
              <a:rPr lang="en-US" spc="-1" dirty="0" err="1">
                <a:uFill>
                  <a:solidFill>
                    <a:srgbClr val="FFFFFF"/>
                  </a:solidFill>
                </a:uFill>
              </a:rPr>
              <a:t>una</a:t>
            </a:r>
            <a:r>
              <a:rPr lang="en-US" spc="-1" dirty="0">
                <a:uFill>
                  <a:solidFill>
                    <a:srgbClr val="FFFFFF"/>
                  </a:solidFill>
                </a:uFill>
              </a:rPr>
              <a:t> rete </a:t>
            </a:r>
            <a:r>
              <a:rPr lang="en-US" spc="-1" dirty="0" err="1">
                <a:uFill>
                  <a:solidFill>
                    <a:srgbClr val="FFFFFF"/>
                  </a:solidFill>
                </a:uFill>
              </a:rPr>
              <a:t>neurale</a:t>
            </a:r>
            <a:r>
              <a:rPr lang="en-US" spc="-1" dirty="0">
                <a:uFill>
                  <a:solidFill>
                    <a:srgbClr val="FFFFFF"/>
                  </a:solidFill>
                </a:uFill>
              </a:rPr>
              <a:t> </a:t>
            </a:r>
            <a:r>
              <a:rPr lang="en-US" spc="-1" dirty="0" err="1">
                <a:uFill>
                  <a:solidFill>
                    <a:srgbClr val="FFFFFF"/>
                  </a:solidFill>
                </a:uFill>
              </a:rPr>
              <a:t>che</a:t>
            </a:r>
            <a:r>
              <a:rPr lang="en-US" spc="-1" dirty="0">
                <a:uFill>
                  <a:solidFill>
                    <a:srgbClr val="FFFFFF"/>
                  </a:solidFill>
                </a:uFill>
              </a:rPr>
              <a:t> </a:t>
            </a:r>
            <a:r>
              <a:rPr lang="en-US" spc="-1" dirty="0" err="1">
                <a:uFill>
                  <a:solidFill>
                    <a:srgbClr val="FFFFFF"/>
                  </a:solidFill>
                </a:uFill>
              </a:rPr>
              <a:t>apprende</a:t>
            </a:r>
            <a:r>
              <a:rPr lang="en-US" spc="-1" dirty="0">
                <a:uFill>
                  <a:solidFill>
                    <a:srgbClr val="FFFFFF"/>
                  </a:solidFill>
                </a:uFill>
              </a:rPr>
              <a:t> le parole da un </a:t>
            </a:r>
            <a:r>
              <a:rPr lang="en-US" spc="-1" dirty="0" err="1">
                <a:uFill>
                  <a:solidFill>
                    <a:srgbClr val="FFFFFF"/>
                  </a:solidFill>
                </a:uFill>
              </a:rPr>
              <a:t>testo</a:t>
            </a:r>
            <a:r>
              <a:rPr lang="en-US" spc="-1" dirty="0">
                <a:uFill>
                  <a:solidFill>
                    <a:srgbClr val="FFFFFF"/>
                  </a:solidFill>
                </a:uFill>
              </a:rPr>
              <a:t> in input, </a:t>
            </a:r>
            <a:r>
              <a:rPr lang="en-US" spc="-1" dirty="0" err="1">
                <a:uFill>
                  <a:solidFill>
                    <a:srgbClr val="FFFFFF"/>
                  </a:solidFill>
                </a:uFill>
              </a:rPr>
              <a:t>che</a:t>
            </a:r>
            <a:r>
              <a:rPr lang="en-US" spc="-1" dirty="0">
                <a:uFill>
                  <a:solidFill>
                    <a:srgbClr val="FFFFFF"/>
                  </a:solidFill>
                </a:uFill>
              </a:rPr>
              <a:t> </a:t>
            </a:r>
            <a:r>
              <a:rPr lang="en-US" spc="-1" dirty="0" err="1">
                <a:uFill>
                  <a:solidFill>
                    <a:srgbClr val="FFFFFF"/>
                  </a:solidFill>
                </a:uFill>
              </a:rPr>
              <a:t>vengono</a:t>
            </a:r>
            <a:r>
              <a:rPr lang="en-US" spc="-1" dirty="0">
                <a:uFill>
                  <a:solidFill>
                    <a:srgbClr val="FFFFFF"/>
                  </a:solidFill>
                </a:uFill>
              </a:rPr>
              <a:t> </a:t>
            </a:r>
            <a:r>
              <a:rPr lang="en-US" spc="-1" dirty="0" err="1">
                <a:uFill>
                  <a:solidFill>
                    <a:srgbClr val="FFFFFF"/>
                  </a:solidFill>
                </a:uFill>
              </a:rPr>
              <a:t>trasformate</a:t>
            </a:r>
            <a:r>
              <a:rPr lang="en-US" spc="-1" dirty="0">
                <a:uFill>
                  <a:solidFill>
                    <a:srgbClr val="FFFFFF"/>
                  </a:solidFill>
                </a:uFill>
              </a:rPr>
              <a:t> in </a:t>
            </a:r>
            <a:r>
              <a:rPr lang="en-US" spc="-1" dirty="0" err="1">
                <a:uFill>
                  <a:solidFill>
                    <a:srgbClr val="FFFFFF"/>
                  </a:solidFill>
                </a:uFill>
              </a:rPr>
              <a:t>vettori</a:t>
            </a:r>
            <a:r>
              <a:rPr lang="en-US" spc="-1" dirty="0">
                <a:uFill>
                  <a:solidFill>
                    <a:srgbClr val="FFFFFF"/>
                  </a:solidFill>
                </a:uFill>
              </a:rPr>
              <a:t>.</a:t>
            </a:r>
          </a:p>
        </p:txBody>
      </p:sp>
      <mc:AlternateContent xmlns:mc="http://schemas.openxmlformats.org/markup-compatibility/2006" xmlns:a14="http://schemas.microsoft.com/office/drawing/2010/main">
        <mc:Choice Requires="a14">
          <p:sp>
            <p:nvSpPr>
              <p:cNvPr id="2" name="CasellaDiTesto 1"/>
              <p:cNvSpPr txBox="1"/>
              <p:nvPr/>
            </p:nvSpPr>
            <p:spPr>
              <a:xfrm>
                <a:off x="3063140" y="2471765"/>
                <a:ext cx="2996839" cy="36933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it-IT" sz="2400" b="0" i="1" smtClean="0">
                          <a:latin typeface="Cambria Math" panose="02040503050406030204" pitchFamily="18" charset="0"/>
                        </a:rPr>
                        <m:t>𝑊</m:t>
                      </m:r>
                      <m:r>
                        <a:rPr lang="it-IT" sz="2400" b="0" i="1" smtClean="0">
                          <a:latin typeface="Cambria Math" panose="02040503050406030204" pitchFamily="18" charset="0"/>
                        </a:rPr>
                        <m:t> :</m:t>
                      </m:r>
                      <m:r>
                        <a:rPr lang="it-IT" sz="2400" b="0" i="1" smtClean="0">
                          <a:latin typeface="Cambria Math" panose="02040503050406030204" pitchFamily="18" charset="0"/>
                        </a:rPr>
                        <m:t>𝑤𝑜𝑟𝑑𝑠</m:t>
                      </m:r>
                      <m:r>
                        <a:rPr lang="it-IT" sz="2400" b="0" i="1" smtClean="0">
                          <a:latin typeface="Cambria Math" panose="02040503050406030204" pitchFamily="18" charset="0"/>
                        </a:rPr>
                        <m:t> →</m:t>
                      </m:r>
                      <m:r>
                        <a:rPr lang="it-IT" sz="2400" b="0" i="1" smtClean="0">
                          <a:latin typeface="Cambria Math" panose="02040503050406030204" pitchFamily="18" charset="0"/>
                        </a:rPr>
                        <m:t>𝑅</m:t>
                      </m:r>
                    </m:oMath>
                  </m:oMathPara>
                </a14:m>
                <a:endParaRPr lang="it-IT" dirty="0"/>
              </a:p>
            </p:txBody>
          </p:sp>
        </mc:Choice>
        <mc:Fallback xmlns="">
          <p:sp>
            <p:nvSpPr>
              <p:cNvPr id="2" name="CasellaDiTesto 1"/>
              <p:cNvSpPr txBox="1">
                <a:spLocks noRot="1" noChangeAspect="1" noMove="1" noResize="1" noEditPoints="1" noAdjustHandles="1" noChangeArrowheads="1" noChangeShapeType="1" noTextEdit="1"/>
              </p:cNvSpPr>
              <p:nvPr/>
            </p:nvSpPr>
            <p:spPr>
              <a:xfrm>
                <a:off x="3063140" y="2471765"/>
                <a:ext cx="2996839" cy="369332"/>
              </a:xfrm>
              <a:prstGeom prst="rect">
                <a:avLst/>
              </a:prstGeom>
              <a:blipFill>
                <a:blip r:embed="rId3"/>
                <a:stretch>
                  <a:fillRect b="-9836"/>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3" name="CasellaDiTesto 2"/>
              <p:cNvSpPr txBox="1"/>
              <p:nvPr/>
            </p:nvSpPr>
            <p:spPr>
              <a:xfrm>
                <a:off x="2625516" y="3038737"/>
                <a:ext cx="3872086" cy="36933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it-IT" sz="2400" b="0" i="1" smtClean="0">
                          <a:latin typeface="Cambria Math" panose="02040503050406030204" pitchFamily="18" charset="0"/>
                        </a:rPr>
                        <m:t>𝑊</m:t>
                      </m:r>
                      <m:d>
                        <m:dPr>
                          <m:ctrlPr>
                            <a:rPr lang="it-IT" sz="2400" b="0" i="1" smtClean="0">
                              <a:latin typeface="Cambria Math" panose="02040503050406030204" pitchFamily="18" charset="0"/>
                            </a:rPr>
                          </m:ctrlPr>
                        </m:dPr>
                        <m:e>
                          <m:r>
                            <m:rPr>
                              <m:nor/>
                            </m:rPr>
                            <a:rPr lang="it-IT" sz="2400" b="0" i="0" smtClean="0">
                              <a:latin typeface="Cambria Math" panose="02040503050406030204" pitchFamily="18" charset="0"/>
                            </a:rPr>
                            <m:t>mat</m:t>
                          </m:r>
                        </m:e>
                      </m:d>
                      <m:r>
                        <a:rPr lang="it-IT" sz="2400" b="0" i="1" smtClean="0">
                          <a:latin typeface="Cambria Math" panose="02040503050406030204" pitchFamily="18" charset="0"/>
                        </a:rPr>
                        <m:t>=(0.0, 0.6, −0.1, …)</m:t>
                      </m:r>
                    </m:oMath>
                  </m:oMathPara>
                </a14:m>
                <a:endParaRPr lang="it-IT" dirty="0"/>
              </a:p>
            </p:txBody>
          </p:sp>
        </mc:Choice>
        <mc:Fallback xmlns="">
          <p:sp>
            <p:nvSpPr>
              <p:cNvPr id="3" name="CasellaDiTesto 2"/>
              <p:cNvSpPr txBox="1">
                <a:spLocks noRot="1" noChangeAspect="1" noMove="1" noResize="1" noEditPoints="1" noAdjustHandles="1" noChangeArrowheads="1" noChangeShapeType="1" noTextEdit="1"/>
              </p:cNvSpPr>
              <p:nvPr/>
            </p:nvSpPr>
            <p:spPr>
              <a:xfrm>
                <a:off x="2625516" y="3038737"/>
                <a:ext cx="3872086" cy="369332"/>
              </a:xfrm>
              <a:prstGeom prst="rect">
                <a:avLst/>
              </a:prstGeom>
              <a:blipFill>
                <a:blip r:embed="rId4"/>
                <a:stretch>
                  <a:fillRect l="-1260" r="-2047" b="-37705"/>
                </a:stretch>
              </a:blipFill>
            </p:spPr>
            <p:txBody>
              <a:bodyPr/>
              <a:lstStyle/>
              <a:p>
                <a:r>
                  <a:rPr lang="it-IT">
                    <a:noFill/>
                  </a:rPr>
                  <a:t> </a:t>
                </a:r>
              </a:p>
            </p:txBody>
          </p:sp>
        </mc:Fallback>
      </mc:AlternateContent>
      <p:sp>
        <p:nvSpPr>
          <p:cNvPr id="7" name="CustomShape 3"/>
          <p:cNvSpPr/>
          <p:nvPr/>
        </p:nvSpPr>
        <p:spPr>
          <a:xfrm>
            <a:off x="417239" y="3605708"/>
            <a:ext cx="3773045" cy="255164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a:uFill>
                  <a:solidFill>
                    <a:srgbClr val="FFFFFF"/>
                  </a:solidFill>
                </a:uFill>
              </a:rPr>
              <a:t>Due </a:t>
            </a:r>
            <a:r>
              <a:rPr lang="en-US" spc="-1" dirty="0" err="1">
                <a:uFill>
                  <a:solidFill>
                    <a:srgbClr val="FFFFFF"/>
                  </a:solidFill>
                </a:uFill>
              </a:rPr>
              <a:t>modelli</a:t>
            </a:r>
            <a:r>
              <a:rPr lang="en-US" spc="-1" dirty="0">
                <a:uFill>
                  <a:solidFill>
                    <a:srgbClr val="FFFFFF"/>
                  </a:solidFill>
                </a:uFill>
              </a:rPr>
              <a:t> di </a:t>
            </a:r>
            <a:r>
              <a:rPr lang="en-US" spc="-1" dirty="0" err="1">
                <a:uFill>
                  <a:solidFill>
                    <a:srgbClr val="FFFFFF"/>
                  </a:solidFill>
                </a:uFill>
              </a:rPr>
              <a:t>apprendimento</a:t>
            </a:r>
            <a:r>
              <a:rPr lang="en-US" spc="-1" dirty="0">
                <a:uFill>
                  <a:solidFill>
                    <a:srgbClr val="FFFFFF"/>
                  </a:solidFill>
                </a:uFill>
              </a:rPr>
              <a:t>:</a:t>
            </a:r>
          </a:p>
          <a:p>
            <a:pPr marL="285750" indent="-285750">
              <a:lnSpc>
                <a:spcPct val="100000"/>
              </a:lnSpc>
              <a:buFont typeface="Arial" panose="020B0604020202020204" pitchFamily="34" charset="0"/>
              <a:buChar char="•"/>
            </a:pPr>
            <a:r>
              <a:rPr lang="en-US" spc="-1" dirty="0">
                <a:solidFill>
                  <a:srgbClr val="FF3333"/>
                </a:solidFill>
                <a:uFill>
                  <a:solidFill>
                    <a:srgbClr val="FFFFFF"/>
                  </a:solidFill>
                </a:uFill>
              </a:rPr>
              <a:t>CBOW</a:t>
            </a:r>
          </a:p>
          <a:p>
            <a:pPr marL="285750" indent="-285750">
              <a:lnSpc>
                <a:spcPct val="100000"/>
              </a:lnSpc>
              <a:buFont typeface="Arial" panose="020B0604020202020204" pitchFamily="34" charset="0"/>
              <a:buChar char="•"/>
            </a:pPr>
            <a:r>
              <a:rPr lang="en-US" spc="-1" dirty="0">
                <a:solidFill>
                  <a:srgbClr val="FF3333"/>
                </a:solidFill>
                <a:uFill>
                  <a:solidFill>
                    <a:srgbClr val="FFFFFF"/>
                  </a:solidFill>
                </a:uFill>
              </a:rPr>
              <a:t>Skip-Gram</a:t>
            </a:r>
          </a:p>
        </p:txBody>
      </p:sp>
      <p:pic>
        <p:nvPicPr>
          <p:cNvPr id="4" name="Immagin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90285" y="3605708"/>
            <a:ext cx="4614633" cy="2713026"/>
          </a:xfrm>
          <a:prstGeom prst="rect">
            <a:avLst/>
          </a:prstGeom>
        </p:spPr>
      </p:pic>
    </p:spTree>
    <p:extLst>
      <p:ext uri="{BB962C8B-B14F-4D97-AF65-F5344CB8AC3E}">
        <p14:creationId xmlns:p14="http://schemas.microsoft.com/office/powerpoint/2010/main" val="4111655873"/>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Rappresentare</a:t>
            </a:r>
            <a:r>
              <a:rPr lang="en-US" sz="4400" b="0" strike="noStrike" spc="-1" dirty="0">
                <a:solidFill>
                  <a:srgbClr val="17375E"/>
                </a:solidFill>
                <a:uFill>
                  <a:solidFill>
                    <a:srgbClr val="FFFFFF"/>
                  </a:solidFill>
                </a:uFill>
                <a:latin typeface="Calibri"/>
                <a:ea typeface="DejaVu Sans"/>
              </a:rPr>
              <a:t> la </a:t>
            </a:r>
            <a:r>
              <a:rPr lang="en-US" sz="4400" b="0" strike="noStrike" spc="-1" dirty="0" err="1">
                <a:solidFill>
                  <a:srgbClr val="17375E"/>
                </a:solidFill>
                <a:uFill>
                  <a:solidFill>
                    <a:srgbClr val="FFFFFF"/>
                  </a:solidFill>
                </a:uFill>
                <a:latin typeface="Calibri"/>
                <a:ea typeface="DejaVu Sans"/>
              </a:rPr>
              <a:t>struttura</a:t>
            </a:r>
            <a:r>
              <a:rPr lang="en-US" sz="4400" b="0" strike="noStrike" spc="-1" dirty="0">
                <a:solidFill>
                  <a:srgbClr val="17375E"/>
                </a:solidFill>
                <a:uFill>
                  <a:solidFill>
                    <a:srgbClr val="FFFFFF"/>
                  </a:solidFill>
                </a:uFill>
                <a:latin typeface="Calibri"/>
                <a:ea typeface="DejaVu Sans"/>
              </a:rPr>
              <a:t>: Word2Vec Skip-Gram</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11</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554481"/>
            <a:ext cx="8288640" cy="80871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err="1">
                <a:uFill>
                  <a:solidFill>
                    <a:srgbClr val="FFFFFF"/>
                  </a:solidFill>
                </a:uFill>
              </a:rPr>
              <a:t>Trovare</a:t>
            </a:r>
            <a:r>
              <a:rPr lang="en-US" spc="-1" dirty="0">
                <a:uFill>
                  <a:solidFill>
                    <a:srgbClr val="FFFFFF"/>
                  </a:solidFill>
                </a:uFill>
              </a:rPr>
              <a:t> </a:t>
            </a:r>
            <a:r>
              <a:rPr lang="en-US" spc="-1" dirty="0" err="1">
                <a:uFill>
                  <a:solidFill>
                    <a:srgbClr val="FFFFFF"/>
                  </a:solidFill>
                </a:uFill>
              </a:rPr>
              <a:t>rappresentazioni</a:t>
            </a:r>
            <a:r>
              <a:rPr lang="en-US" spc="-1" dirty="0">
                <a:uFill>
                  <a:solidFill>
                    <a:srgbClr val="FFFFFF"/>
                  </a:solidFill>
                </a:uFill>
              </a:rPr>
              <a:t> </a:t>
            </a:r>
            <a:r>
              <a:rPr lang="en-US" spc="-1" dirty="0" err="1">
                <a:uFill>
                  <a:solidFill>
                    <a:srgbClr val="FFFFFF"/>
                  </a:solidFill>
                </a:uFill>
              </a:rPr>
              <a:t>vettoriali</a:t>
            </a:r>
            <a:r>
              <a:rPr lang="en-US" spc="-1" dirty="0">
                <a:uFill>
                  <a:solidFill>
                    <a:srgbClr val="FFFFFF"/>
                  </a:solidFill>
                </a:uFill>
              </a:rPr>
              <a:t> </a:t>
            </a:r>
            <a:r>
              <a:rPr lang="en-US" spc="-1" dirty="0" err="1">
                <a:uFill>
                  <a:solidFill>
                    <a:srgbClr val="FFFFFF"/>
                  </a:solidFill>
                </a:uFill>
              </a:rPr>
              <a:t>delle</a:t>
            </a:r>
            <a:r>
              <a:rPr lang="en-US" spc="-1" dirty="0">
                <a:uFill>
                  <a:solidFill>
                    <a:srgbClr val="FFFFFF"/>
                  </a:solidFill>
                </a:uFill>
              </a:rPr>
              <a:t> parole per </a:t>
            </a:r>
            <a:r>
              <a:rPr lang="en-US" spc="-1" dirty="0" err="1">
                <a:uFill>
                  <a:solidFill>
                    <a:srgbClr val="FFFFFF"/>
                  </a:solidFill>
                </a:uFill>
              </a:rPr>
              <a:t>predire</a:t>
            </a:r>
            <a:r>
              <a:rPr lang="en-US" spc="-1" dirty="0">
                <a:uFill>
                  <a:solidFill>
                    <a:srgbClr val="FFFFFF"/>
                  </a:solidFill>
                </a:uFill>
              </a:rPr>
              <a:t> quelle </a:t>
            </a:r>
            <a:r>
              <a:rPr lang="en-US" spc="-1" dirty="0" err="1">
                <a:uFill>
                  <a:solidFill>
                    <a:srgbClr val="FFFFFF"/>
                  </a:solidFill>
                </a:uFill>
              </a:rPr>
              <a:t>circostanti</a:t>
            </a:r>
            <a:r>
              <a:rPr lang="en-US" spc="-1" dirty="0">
                <a:uFill>
                  <a:solidFill>
                    <a:srgbClr val="FFFFFF"/>
                  </a:solidFill>
                </a:uFill>
              </a:rPr>
              <a:t> in </a:t>
            </a:r>
            <a:r>
              <a:rPr lang="en-US" spc="-1" dirty="0" err="1">
                <a:uFill>
                  <a:solidFill>
                    <a:srgbClr val="FFFFFF"/>
                  </a:solidFill>
                </a:uFill>
              </a:rPr>
              <a:t>una</a:t>
            </a:r>
            <a:r>
              <a:rPr lang="en-US" spc="-1" dirty="0">
                <a:uFill>
                  <a:solidFill>
                    <a:srgbClr val="FFFFFF"/>
                  </a:solidFill>
                </a:uFill>
              </a:rPr>
              <a:t> </a:t>
            </a:r>
            <a:r>
              <a:rPr lang="en-US" spc="-1" dirty="0" err="1">
                <a:uFill>
                  <a:solidFill>
                    <a:srgbClr val="FFFFFF"/>
                  </a:solidFill>
                </a:uFill>
              </a:rPr>
              <a:t>frase</a:t>
            </a:r>
            <a:r>
              <a:rPr lang="en-US" spc="-1" dirty="0">
                <a:uFill>
                  <a:solidFill>
                    <a:srgbClr val="FFFFFF"/>
                  </a:solidFill>
                </a:uFill>
              </a:rPr>
              <a:t>, </a:t>
            </a:r>
            <a:r>
              <a:rPr lang="en-US" spc="-1" dirty="0" err="1">
                <a:uFill>
                  <a:solidFill>
                    <a:srgbClr val="FFFFFF"/>
                  </a:solidFill>
                </a:uFill>
              </a:rPr>
              <a:t>massimizzando</a:t>
            </a:r>
            <a:r>
              <a:rPr lang="en-US" spc="-1" dirty="0">
                <a:uFill>
                  <a:solidFill>
                    <a:srgbClr val="FFFFFF"/>
                  </a:solidFill>
                </a:uFill>
              </a:rPr>
              <a:t> la </a:t>
            </a:r>
            <a:r>
              <a:rPr lang="en-US" spc="-1" dirty="0" err="1">
                <a:uFill>
                  <a:solidFill>
                    <a:srgbClr val="FFFFFF"/>
                  </a:solidFill>
                </a:uFill>
              </a:rPr>
              <a:t>probabilità</a:t>
            </a:r>
            <a:r>
              <a:rPr lang="en-US" spc="-1" dirty="0">
                <a:uFill>
                  <a:solidFill>
                    <a:srgbClr val="FFFFFF"/>
                  </a:solidFill>
                </a:uFill>
              </a:rPr>
              <a:t> media </a:t>
            </a:r>
            <a:r>
              <a:rPr lang="en-US" spc="-1" dirty="0" err="1">
                <a:uFill>
                  <a:solidFill>
                    <a:srgbClr val="FFFFFF"/>
                  </a:solidFill>
                </a:uFill>
              </a:rPr>
              <a:t>logaritmica</a:t>
            </a:r>
            <a:r>
              <a:rPr lang="en-US" spc="-1" dirty="0">
                <a:uFill>
                  <a:solidFill>
                    <a:srgbClr val="FFFFFF"/>
                  </a:solidFill>
                </a:uFill>
              </a:rPr>
              <a:t>.</a:t>
            </a:r>
          </a:p>
        </p:txBody>
      </p:sp>
      <mc:AlternateContent xmlns:mc="http://schemas.openxmlformats.org/markup-compatibility/2006" xmlns:a14="http://schemas.microsoft.com/office/drawing/2010/main">
        <mc:Choice Requires="a14">
          <p:sp>
            <p:nvSpPr>
              <p:cNvPr id="4" name="CasellaDiTesto 3"/>
              <p:cNvSpPr txBox="1"/>
              <p:nvPr/>
            </p:nvSpPr>
            <p:spPr>
              <a:xfrm>
                <a:off x="417240" y="2560832"/>
                <a:ext cx="8288640" cy="808042"/>
              </a:xfrm>
              <a:prstGeom prst="rect">
                <a:avLst/>
              </a:prstGeom>
              <a:noFill/>
            </p:spPr>
            <p:txBody>
              <a:bodyPr wrap="square" lIns="0" tIns="0" rIns="0" bIns="0" rtlCol="0">
                <a:spAutoFit/>
              </a:bodyPr>
              <a:lstStyle/>
              <a:p>
                <a:pPr algn="ctr"/>
                <a14:m>
                  <m:oMathPara xmlns:m="http://schemas.openxmlformats.org/officeDocument/2006/math">
                    <m:oMathParaPr>
                      <m:jc m:val="centerGroup"/>
                    </m:oMathParaPr>
                    <m:oMath xmlns:m="http://schemas.openxmlformats.org/officeDocument/2006/math">
                      <m:f>
                        <m:fPr>
                          <m:ctrlPr>
                            <a:rPr lang="it-IT" i="1" smtClean="0">
                              <a:latin typeface="Cambria Math" panose="02040503050406030204" pitchFamily="18" charset="0"/>
                            </a:rPr>
                          </m:ctrlPr>
                        </m:fPr>
                        <m:num>
                          <m:r>
                            <a:rPr lang="it-IT" b="0" i="1" smtClean="0">
                              <a:latin typeface="Cambria Math" panose="02040503050406030204" pitchFamily="18" charset="0"/>
                            </a:rPr>
                            <m:t>1</m:t>
                          </m:r>
                        </m:num>
                        <m:den>
                          <m:r>
                            <a:rPr lang="it-IT" b="0" i="1" smtClean="0">
                              <a:latin typeface="Cambria Math" panose="02040503050406030204" pitchFamily="18" charset="0"/>
                            </a:rPr>
                            <m:t>𝑇</m:t>
                          </m:r>
                        </m:den>
                      </m:f>
                      <m:nary>
                        <m:naryPr>
                          <m:chr m:val="∑"/>
                          <m:ctrlPr>
                            <a:rPr lang="it-IT" i="1" smtClean="0">
                              <a:latin typeface="Cambria Math" panose="02040503050406030204" pitchFamily="18" charset="0"/>
                            </a:rPr>
                          </m:ctrlPr>
                        </m:naryPr>
                        <m:sub>
                          <m:r>
                            <m:rPr>
                              <m:brk m:alnAt="23"/>
                            </m:rPr>
                            <a:rPr lang="it-IT" b="0" i="1" smtClean="0">
                              <a:latin typeface="Cambria Math" panose="02040503050406030204" pitchFamily="18" charset="0"/>
                            </a:rPr>
                            <m:t>𝑡</m:t>
                          </m:r>
                          <m:r>
                            <a:rPr lang="it-IT" b="0" i="1" smtClean="0">
                              <a:latin typeface="Cambria Math" panose="02040503050406030204" pitchFamily="18" charset="0"/>
                            </a:rPr>
                            <m:t>=1</m:t>
                          </m:r>
                        </m:sub>
                        <m:sup>
                          <m:r>
                            <a:rPr lang="it-IT" b="0" i="1" smtClean="0">
                              <a:latin typeface="Cambria Math" panose="02040503050406030204" pitchFamily="18" charset="0"/>
                            </a:rPr>
                            <m:t>𝑇</m:t>
                          </m:r>
                        </m:sup>
                        <m:e>
                          <m:nary>
                            <m:naryPr>
                              <m:chr m:val="∑"/>
                              <m:supHide m:val="on"/>
                              <m:ctrlPr>
                                <a:rPr lang="it-IT" i="1" smtClean="0">
                                  <a:latin typeface="Cambria Math" panose="02040503050406030204" pitchFamily="18" charset="0"/>
                                </a:rPr>
                              </m:ctrlPr>
                            </m:naryPr>
                            <m:sub>
                              <m:r>
                                <m:rPr>
                                  <m:brk m:alnAt="7"/>
                                </m:rPr>
                                <a:rPr lang="it-IT" b="0" i="1" smtClean="0">
                                  <a:latin typeface="Cambria Math" panose="02040503050406030204" pitchFamily="18" charset="0"/>
                                </a:rPr>
                                <m:t>−</m:t>
                              </m:r>
                              <m:r>
                                <a:rPr lang="it-IT" b="0" i="1" smtClean="0">
                                  <a:latin typeface="Cambria Math" panose="02040503050406030204" pitchFamily="18" charset="0"/>
                                </a:rPr>
                                <m:t>𝑐</m:t>
                              </m:r>
                              <m:r>
                                <a:rPr lang="it-IT" b="0"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𝑗</m:t>
                              </m:r>
                              <m:r>
                                <a:rPr lang="it-IT" b="0" i="1" smtClean="0">
                                  <a:latin typeface="Cambria Math" panose="02040503050406030204" pitchFamily="18" charset="0"/>
                                  <a:ea typeface="Cambria Math" panose="02040503050406030204" pitchFamily="18" charset="0"/>
                                </a:rPr>
                                <m:t>≤</m:t>
                              </m:r>
                              <m:r>
                                <a:rPr lang="it-IT" b="0" i="1" smtClean="0">
                                  <a:latin typeface="Cambria Math" panose="02040503050406030204" pitchFamily="18" charset="0"/>
                                  <a:ea typeface="Cambria Math" panose="02040503050406030204" pitchFamily="18" charset="0"/>
                                </a:rPr>
                                <m:t>𝑐</m:t>
                              </m:r>
                              <m:r>
                                <a:rPr lang="it-IT" b="0" i="1" smtClean="0">
                                  <a:latin typeface="Cambria Math" panose="02040503050406030204" pitchFamily="18" charset="0"/>
                                  <a:ea typeface="Cambria Math" panose="02040503050406030204" pitchFamily="18" charset="0"/>
                                </a:rPr>
                                <m:t>, </m:t>
                              </m:r>
                              <m:r>
                                <a:rPr lang="it-IT" b="0" i="1" smtClean="0">
                                  <a:latin typeface="Cambria Math" panose="02040503050406030204" pitchFamily="18" charset="0"/>
                                  <a:ea typeface="Cambria Math" panose="02040503050406030204" pitchFamily="18" charset="0"/>
                                </a:rPr>
                                <m:t>𝑗</m:t>
                              </m:r>
                              <m:r>
                                <a:rPr lang="it-IT" b="0" i="1" smtClean="0">
                                  <a:latin typeface="Cambria Math" panose="02040503050406030204" pitchFamily="18" charset="0"/>
                                  <a:ea typeface="Cambria Math" panose="02040503050406030204" pitchFamily="18" charset="0"/>
                                </a:rPr>
                                <m:t>≠0</m:t>
                              </m:r>
                            </m:sub>
                            <m:sup/>
                            <m:e>
                              <m:func>
                                <m:funcPr>
                                  <m:ctrlPr>
                                    <a:rPr lang="it-IT" b="0" i="1" smtClean="0">
                                      <a:latin typeface="Cambria Math" panose="02040503050406030204" pitchFamily="18" charset="0"/>
                                    </a:rPr>
                                  </m:ctrlPr>
                                </m:funcPr>
                                <m:fName>
                                  <m:r>
                                    <m:rPr>
                                      <m:sty m:val="p"/>
                                    </m:rPr>
                                    <a:rPr lang="it-IT" b="0" i="0" smtClean="0">
                                      <a:latin typeface="Cambria Math" panose="02040503050406030204" pitchFamily="18" charset="0"/>
                                    </a:rPr>
                                    <m:t>log</m:t>
                                  </m:r>
                                </m:fName>
                                <m:e>
                                  <m:r>
                                    <a:rPr lang="it-IT" b="0" i="1" smtClean="0">
                                      <a:latin typeface="Cambria Math" panose="02040503050406030204" pitchFamily="18" charset="0"/>
                                    </a:rPr>
                                    <m:t>𝑝</m:t>
                                  </m:r>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𝑤</m:t>
                                      </m:r>
                                    </m:e>
                                    <m:sub>
                                      <m:r>
                                        <a:rPr lang="it-IT" b="0" i="1" smtClean="0">
                                          <a:latin typeface="Cambria Math" panose="02040503050406030204" pitchFamily="18" charset="0"/>
                                        </a:rPr>
                                        <m:t>𝑡</m:t>
                                      </m:r>
                                      <m:r>
                                        <a:rPr lang="it-IT" b="0" i="1" smtClean="0">
                                          <a:latin typeface="Cambria Math" panose="02040503050406030204" pitchFamily="18" charset="0"/>
                                        </a:rPr>
                                        <m:t>+</m:t>
                                      </m:r>
                                      <m:r>
                                        <a:rPr lang="it-IT" b="0" i="1" smtClean="0">
                                          <a:latin typeface="Cambria Math" panose="02040503050406030204" pitchFamily="18" charset="0"/>
                                        </a:rPr>
                                        <m:t>𝑗</m:t>
                                      </m:r>
                                    </m:sub>
                                  </m:sSub>
                                  <m:r>
                                    <a:rPr lang="it-IT" b="0" i="1" smtClean="0">
                                      <a:latin typeface="Cambria Math" panose="02040503050406030204" pitchFamily="18" charset="0"/>
                                    </a:rPr>
                                    <m:t>|</m:t>
                                  </m:r>
                                  <m:sSub>
                                    <m:sSubPr>
                                      <m:ctrlPr>
                                        <a:rPr lang="it-IT" b="0" i="1" smtClean="0">
                                          <a:latin typeface="Cambria Math" panose="02040503050406030204" pitchFamily="18" charset="0"/>
                                        </a:rPr>
                                      </m:ctrlPr>
                                    </m:sSubPr>
                                    <m:e>
                                      <m:r>
                                        <a:rPr lang="it-IT" b="0" i="1" smtClean="0">
                                          <a:latin typeface="Cambria Math" panose="02040503050406030204" pitchFamily="18" charset="0"/>
                                        </a:rPr>
                                        <m:t>𝑤</m:t>
                                      </m:r>
                                    </m:e>
                                    <m:sub>
                                      <m:r>
                                        <a:rPr lang="it-IT" b="0" i="1" smtClean="0">
                                          <a:latin typeface="Cambria Math" panose="02040503050406030204" pitchFamily="18" charset="0"/>
                                        </a:rPr>
                                        <m:t>𝑡</m:t>
                                      </m:r>
                                    </m:sub>
                                  </m:sSub>
                                  <m:r>
                                    <a:rPr lang="it-IT" b="0" i="1" smtClean="0">
                                      <a:latin typeface="Cambria Math" panose="02040503050406030204" pitchFamily="18" charset="0"/>
                                    </a:rPr>
                                    <m:t>)</m:t>
                                  </m:r>
                                </m:e>
                              </m:func>
                            </m:e>
                          </m:nary>
                        </m:e>
                      </m:nary>
                    </m:oMath>
                  </m:oMathPara>
                </a14:m>
                <a:endParaRPr lang="it-IT" dirty="0"/>
              </a:p>
            </p:txBody>
          </p:sp>
        </mc:Choice>
        <mc:Fallback xmlns="">
          <p:sp>
            <p:nvSpPr>
              <p:cNvPr id="4" name="CasellaDiTesto 3"/>
              <p:cNvSpPr txBox="1">
                <a:spLocks noRot="1" noChangeAspect="1" noMove="1" noResize="1" noEditPoints="1" noAdjustHandles="1" noChangeArrowheads="1" noChangeShapeType="1" noTextEdit="1"/>
              </p:cNvSpPr>
              <p:nvPr/>
            </p:nvSpPr>
            <p:spPr>
              <a:xfrm>
                <a:off x="417240" y="2560832"/>
                <a:ext cx="8288640" cy="808042"/>
              </a:xfrm>
              <a:prstGeom prst="rect">
                <a:avLst/>
              </a:prstGeom>
              <a:blipFill>
                <a:blip r:embed="rId3"/>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10" name="CustomShape 3"/>
              <p:cNvSpPr/>
              <p:nvPr/>
            </p:nvSpPr>
            <p:spPr>
              <a:xfrm>
                <a:off x="569640" y="3718915"/>
                <a:ext cx="8288640" cy="2650172"/>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a:uFill>
                      <a:solidFill>
                        <a:srgbClr val="FFFFFF"/>
                      </a:solidFill>
                    </a:uFill>
                  </a:rPr>
                  <a:t>Dove:</a:t>
                </a:r>
              </a:p>
              <a:p>
                <a:pPr marL="285750" indent="-285750">
                  <a:lnSpc>
                    <a:spcPct val="100000"/>
                  </a:lnSpc>
                  <a:buFont typeface="Arial" panose="020B0604020202020204" pitchFamily="34" charset="0"/>
                  <a:buChar char="•"/>
                </a:pPr>
                <a14:m>
                  <m:oMath xmlns:m="http://schemas.openxmlformats.org/officeDocument/2006/math">
                    <m:r>
                      <a:rPr lang="it-IT" b="0" i="1" spc="-1" smtClean="0">
                        <a:uFill>
                          <a:solidFill>
                            <a:srgbClr val="FFFFFF"/>
                          </a:solidFill>
                        </a:uFill>
                        <a:latin typeface="Cambria Math" panose="02040503050406030204" pitchFamily="18" charset="0"/>
                      </a:rPr>
                      <m:t>𝑐</m:t>
                    </m:r>
                  </m:oMath>
                </a14:m>
                <a:r>
                  <a:rPr lang="en-US" i="1" spc="-1" dirty="0">
                    <a:uFill>
                      <a:solidFill>
                        <a:srgbClr val="FFFFFF"/>
                      </a:solidFill>
                    </a:uFill>
                  </a:rPr>
                  <a:t> </a:t>
                </a:r>
                <a:r>
                  <a:rPr lang="en-US" spc="-1" dirty="0">
                    <a:uFill>
                      <a:solidFill>
                        <a:srgbClr val="FFFFFF"/>
                      </a:solidFill>
                    </a:uFill>
                  </a:rPr>
                  <a:t>è la </a:t>
                </a:r>
                <a:r>
                  <a:rPr lang="en-US" spc="-1" dirty="0" err="1">
                    <a:uFill>
                      <a:solidFill>
                        <a:srgbClr val="FFFFFF"/>
                      </a:solidFill>
                    </a:uFill>
                  </a:rPr>
                  <a:t>dimensione</a:t>
                </a:r>
                <a:r>
                  <a:rPr lang="en-US" spc="-1" dirty="0">
                    <a:uFill>
                      <a:solidFill>
                        <a:srgbClr val="FFFFFF"/>
                      </a:solidFill>
                    </a:uFill>
                  </a:rPr>
                  <a:t> </a:t>
                </a:r>
                <a:r>
                  <a:rPr lang="en-US" spc="-1" dirty="0" err="1">
                    <a:uFill>
                      <a:solidFill>
                        <a:srgbClr val="FFFFFF"/>
                      </a:solidFill>
                    </a:uFill>
                  </a:rPr>
                  <a:t>della</a:t>
                </a:r>
                <a:r>
                  <a:rPr lang="en-US" spc="-1" dirty="0">
                    <a:uFill>
                      <a:solidFill>
                        <a:srgbClr val="FFFFFF"/>
                      </a:solidFill>
                    </a:uFill>
                  </a:rPr>
                  <a:t> </a:t>
                </a:r>
                <a:r>
                  <a:rPr lang="en-US" spc="-1" dirty="0" err="1">
                    <a:uFill>
                      <a:solidFill>
                        <a:srgbClr val="FFFFFF"/>
                      </a:solidFill>
                    </a:uFill>
                  </a:rPr>
                  <a:t>finestra</a:t>
                </a:r>
                <a:r>
                  <a:rPr lang="en-US" spc="-1" dirty="0">
                    <a:uFill>
                      <a:solidFill>
                        <a:srgbClr val="FFFFFF"/>
                      </a:solidFill>
                    </a:uFill>
                  </a:rPr>
                  <a:t> di </a:t>
                </a:r>
                <a:r>
                  <a:rPr lang="en-US" spc="-1" dirty="0" err="1">
                    <a:uFill>
                      <a:solidFill>
                        <a:srgbClr val="FFFFFF"/>
                      </a:solidFill>
                    </a:uFill>
                  </a:rPr>
                  <a:t>contesto</a:t>
                </a:r>
                <a:endParaRPr lang="en-US" spc="-1" dirty="0">
                  <a:uFill>
                    <a:solidFill>
                      <a:srgbClr val="FFFFFF"/>
                    </a:solidFill>
                  </a:uFill>
                </a:endParaRPr>
              </a:p>
              <a:p>
                <a:pPr marL="285750" indent="-285750">
                  <a:lnSpc>
                    <a:spcPct val="100000"/>
                  </a:lnSpc>
                  <a:buFont typeface="Arial" panose="020B0604020202020204" pitchFamily="34" charset="0"/>
                  <a:buChar char="•"/>
                </a:pPr>
                <a14:m>
                  <m:oMath xmlns:m="http://schemas.openxmlformats.org/officeDocument/2006/math">
                    <m:sSub>
                      <m:sSubPr>
                        <m:ctrlPr>
                          <a:rPr lang="en-US" i="1" spc="-1" smtClean="0">
                            <a:uFill>
                              <a:solidFill>
                                <a:srgbClr val="FFFFFF"/>
                              </a:solidFill>
                            </a:uFill>
                            <a:latin typeface="Cambria Math" panose="02040503050406030204" pitchFamily="18" charset="0"/>
                          </a:rPr>
                        </m:ctrlPr>
                      </m:sSubPr>
                      <m:e>
                        <m:r>
                          <a:rPr lang="it-IT" b="0" i="1" spc="-1" smtClean="0">
                            <a:uFill>
                              <a:solidFill>
                                <a:srgbClr val="FFFFFF"/>
                              </a:solidFill>
                            </a:uFill>
                            <a:latin typeface="Cambria Math" panose="02040503050406030204" pitchFamily="18" charset="0"/>
                          </a:rPr>
                          <m:t>𝑤</m:t>
                        </m:r>
                      </m:e>
                      <m:sub>
                        <m:r>
                          <a:rPr lang="it-IT" b="0" i="1" spc="-1" smtClean="0">
                            <a:uFill>
                              <a:solidFill>
                                <a:srgbClr val="FFFFFF"/>
                              </a:solidFill>
                            </a:uFill>
                            <a:latin typeface="Cambria Math" panose="02040503050406030204" pitchFamily="18" charset="0"/>
                          </a:rPr>
                          <m:t>𝑡</m:t>
                        </m:r>
                      </m:sub>
                    </m:sSub>
                  </m:oMath>
                </a14:m>
                <a:r>
                  <a:rPr lang="en-US" spc="-1" dirty="0">
                    <a:uFill>
                      <a:solidFill>
                        <a:srgbClr val="FFFFFF"/>
                      </a:solidFill>
                    </a:uFill>
                  </a:rPr>
                  <a:t> è la </a:t>
                </a:r>
                <a:r>
                  <a:rPr lang="en-US" spc="-1" dirty="0" err="1">
                    <a:uFill>
                      <a:solidFill>
                        <a:srgbClr val="FFFFFF"/>
                      </a:solidFill>
                    </a:uFill>
                  </a:rPr>
                  <a:t>parola</a:t>
                </a:r>
                <a:r>
                  <a:rPr lang="en-US" spc="-1" dirty="0">
                    <a:uFill>
                      <a:solidFill>
                        <a:srgbClr val="FFFFFF"/>
                      </a:solidFill>
                    </a:uFill>
                  </a:rPr>
                  <a:t> in input</a:t>
                </a:r>
              </a:p>
              <a:p>
                <a:pPr marL="285750" indent="-285750">
                  <a:lnSpc>
                    <a:spcPct val="100000"/>
                  </a:lnSpc>
                  <a:buFont typeface="Arial" panose="020B0604020202020204" pitchFamily="34" charset="0"/>
                  <a:buChar char="•"/>
                </a:pPr>
                <a14:m>
                  <m:oMath xmlns:m="http://schemas.openxmlformats.org/officeDocument/2006/math">
                    <m:sSub>
                      <m:sSubPr>
                        <m:ctrlPr>
                          <a:rPr lang="en-US" i="1" spc="-1" smtClean="0">
                            <a:uFill>
                              <a:solidFill>
                                <a:srgbClr val="FFFFFF"/>
                              </a:solidFill>
                            </a:uFill>
                            <a:latin typeface="Cambria Math" panose="02040503050406030204" pitchFamily="18" charset="0"/>
                          </a:rPr>
                        </m:ctrlPr>
                      </m:sSubPr>
                      <m:e>
                        <m:r>
                          <a:rPr lang="it-IT" b="0" i="1" spc="-1" smtClean="0">
                            <a:uFill>
                              <a:solidFill>
                                <a:srgbClr val="FFFFFF"/>
                              </a:solidFill>
                            </a:uFill>
                            <a:latin typeface="Cambria Math" panose="02040503050406030204" pitchFamily="18" charset="0"/>
                          </a:rPr>
                          <m:t>𝑤</m:t>
                        </m:r>
                      </m:e>
                      <m:sub>
                        <m:r>
                          <a:rPr lang="it-IT" b="0" i="1" spc="-1" smtClean="0">
                            <a:uFill>
                              <a:solidFill>
                                <a:srgbClr val="FFFFFF"/>
                              </a:solidFill>
                            </a:uFill>
                            <a:latin typeface="Cambria Math" panose="02040503050406030204" pitchFamily="18" charset="0"/>
                          </a:rPr>
                          <m:t>𝑡</m:t>
                        </m:r>
                        <m:r>
                          <a:rPr lang="it-IT" b="0" i="1" spc="-1" smtClean="0">
                            <a:uFill>
                              <a:solidFill>
                                <a:srgbClr val="FFFFFF"/>
                              </a:solidFill>
                            </a:uFill>
                            <a:latin typeface="Cambria Math" panose="02040503050406030204" pitchFamily="18" charset="0"/>
                          </a:rPr>
                          <m:t>+</m:t>
                        </m:r>
                        <m:r>
                          <a:rPr lang="it-IT" b="0" i="1" spc="-1" smtClean="0">
                            <a:uFill>
                              <a:solidFill>
                                <a:srgbClr val="FFFFFF"/>
                              </a:solidFill>
                            </a:uFill>
                            <a:latin typeface="Cambria Math" panose="02040503050406030204" pitchFamily="18" charset="0"/>
                          </a:rPr>
                          <m:t>𝑗</m:t>
                        </m:r>
                      </m:sub>
                    </m:sSub>
                  </m:oMath>
                </a14:m>
                <a:r>
                  <a:rPr lang="en-US" i="1" spc="-1" dirty="0">
                    <a:uFill>
                      <a:solidFill>
                        <a:srgbClr val="FFFFFF"/>
                      </a:solidFill>
                    </a:uFill>
                  </a:rPr>
                  <a:t> </a:t>
                </a:r>
                <a:r>
                  <a:rPr lang="en-US" spc="-1" dirty="0">
                    <a:uFill>
                      <a:solidFill>
                        <a:srgbClr val="FFFFFF"/>
                      </a:solidFill>
                    </a:uFill>
                  </a:rPr>
                  <a:t>è la </a:t>
                </a:r>
                <a:r>
                  <a:rPr lang="en-US" spc="-1" dirty="0" err="1">
                    <a:uFill>
                      <a:solidFill>
                        <a:srgbClr val="FFFFFF"/>
                      </a:solidFill>
                    </a:uFill>
                  </a:rPr>
                  <a:t>parola</a:t>
                </a:r>
                <a:r>
                  <a:rPr lang="en-US" spc="-1" dirty="0">
                    <a:uFill>
                      <a:solidFill>
                        <a:srgbClr val="FFFFFF"/>
                      </a:solidFill>
                    </a:uFill>
                  </a:rPr>
                  <a:t> in </a:t>
                </a:r>
                <a:r>
                  <a:rPr lang="en-US" spc="-1" dirty="0" err="1">
                    <a:uFill>
                      <a:solidFill>
                        <a:srgbClr val="FFFFFF"/>
                      </a:solidFill>
                    </a:uFill>
                  </a:rPr>
                  <a:t>analisi</a:t>
                </a:r>
                <a:r>
                  <a:rPr lang="en-US" spc="-1" dirty="0">
                    <a:uFill>
                      <a:solidFill>
                        <a:srgbClr val="FFFFFF"/>
                      </a:solidFill>
                    </a:uFill>
                  </a:rPr>
                  <a:t> del </a:t>
                </a:r>
                <a:r>
                  <a:rPr lang="en-US" spc="-1" dirty="0" err="1">
                    <a:uFill>
                      <a:solidFill>
                        <a:srgbClr val="FFFFFF"/>
                      </a:solidFill>
                    </a:uFill>
                  </a:rPr>
                  <a:t>contesto</a:t>
                </a: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i="1" spc="-1" dirty="0">
                  <a:uFill>
                    <a:solidFill>
                      <a:srgbClr val="FFFFFF"/>
                    </a:solidFill>
                  </a:uFill>
                </a:endParaRPr>
              </a:p>
              <a:p>
                <a:pPr>
                  <a:lnSpc>
                    <a:spcPct val="100000"/>
                  </a:lnSpc>
                </a:pPr>
                <a:r>
                  <a:rPr lang="it-IT" spc="-1" dirty="0">
                    <a:uFill>
                      <a:solidFill>
                        <a:srgbClr val="FFFFFF"/>
                      </a:solidFill>
                    </a:uFill>
                  </a:rPr>
                  <a:t>Esempio: </a:t>
                </a:r>
              </a:p>
              <a:p>
                <a:pPr>
                  <a:lnSpc>
                    <a:spcPct val="100000"/>
                  </a:lnSpc>
                </a:pPr>
                <a:r>
                  <a:rPr lang="it-IT" spc="-1" dirty="0">
                    <a:uFill>
                      <a:solidFill>
                        <a:srgbClr val="FFFFFF"/>
                      </a:solidFill>
                    </a:uFill>
                  </a:rPr>
                  <a:t>The </a:t>
                </a:r>
                <a:r>
                  <a:rPr lang="it-IT" spc="-1" dirty="0" err="1">
                    <a:uFill>
                      <a:solidFill>
                        <a:srgbClr val="FFFFFF"/>
                      </a:solidFill>
                    </a:uFill>
                  </a:rPr>
                  <a:t>quick</a:t>
                </a:r>
                <a:r>
                  <a:rPr lang="it-IT" spc="-1" dirty="0">
                    <a:uFill>
                      <a:solidFill>
                        <a:srgbClr val="FFFFFF"/>
                      </a:solidFill>
                    </a:uFill>
                  </a:rPr>
                  <a:t> </a:t>
                </a:r>
                <a:r>
                  <a:rPr lang="it-IT" spc="-1" dirty="0" err="1">
                    <a:uFill>
                      <a:solidFill>
                        <a:srgbClr val="FFFFFF"/>
                      </a:solidFill>
                    </a:uFill>
                  </a:rPr>
                  <a:t>brown</a:t>
                </a:r>
                <a:r>
                  <a:rPr lang="it-IT" spc="-1" dirty="0">
                    <a:uFill>
                      <a:solidFill>
                        <a:srgbClr val="FFFFFF"/>
                      </a:solidFill>
                    </a:uFill>
                  </a:rPr>
                  <a:t> fox </a:t>
                </a:r>
                <a:r>
                  <a:rPr lang="it-IT" spc="-1" dirty="0" err="1">
                    <a:uFill>
                      <a:solidFill>
                        <a:srgbClr val="FFFFFF"/>
                      </a:solidFill>
                    </a:uFill>
                  </a:rPr>
                  <a:t>jumped</a:t>
                </a:r>
                <a:r>
                  <a:rPr lang="it-IT" spc="-1" dirty="0">
                    <a:uFill>
                      <a:solidFill>
                        <a:srgbClr val="FFFFFF"/>
                      </a:solidFill>
                    </a:uFill>
                  </a:rPr>
                  <a:t> over the </a:t>
                </a:r>
                <a:r>
                  <a:rPr lang="it-IT" spc="-1" dirty="0" err="1">
                    <a:uFill>
                      <a:solidFill>
                        <a:srgbClr val="FFFFFF"/>
                      </a:solidFill>
                    </a:uFill>
                  </a:rPr>
                  <a:t>lazy</a:t>
                </a:r>
                <a:r>
                  <a:rPr lang="it-IT" spc="-1" dirty="0">
                    <a:uFill>
                      <a:solidFill>
                        <a:srgbClr val="FFFFFF"/>
                      </a:solidFill>
                    </a:uFill>
                  </a:rPr>
                  <a:t> dog.</a:t>
                </a:r>
                <a:endParaRPr lang="en-US" dirty="0"/>
              </a:p>
              <a:p>
                <a:r>
                  <a:rPr lang="en-US" dirty="0"/>
                  <a:t>([quick], the), ([the, brown], quick), ([quick, fox], brown), [...] </a:t>
                </a:r>
                <a14:m>
                  <m:oMath xmlns:m="http://schemas.openxmlformats.org/officeDocument/2006/math">
                    <m:r>
                      <a:rPr lang="it-IT" b="0" i="1" smtClean="0">
                        <a:latin typeface="Cambria Math" panose="02040503050406030204" pitchFamily="18" charset="0"/>
                      </a:rPr>
                      <m:t>→</m:t>
                    </m:r>
                  </m:oMath>
                </a14:m>
                <a:r>
                  <a:rPr lang="en-US" dirty="0"/>
                  <a:t> </a:t>
                </a:r>
              </a:p>
              <a:p>
                <a:r>
                  <a:rPr lang="en-US" dirty="0"/>
                  <a:t>(the, quick), (quick, the), (quick, brown), (brown, quick), [...]</a:t>
                </a:r>
                <a:endParaRPr lang="en-US" spc="-1" dirty="0">
                  <a:uFill>
                    <a:solidFill>
                      <a:srgbClr val="FFFFFF"/>
                    </a:solidFill>
                  </a:uFill>
                </a:endParaRPr>
              </a:p>
            </p:txBody>
          </p:sp>
        </mc:Choice>
        <mc:Fallback xmlns="">
          <p:sp>
            <p:nvSpPr>
              <p:cNvPr id="10" name="CustomShape 3"/>
              <p:cNvSpPr>
                <a:spLocks noRot="1" noChangeAspect="1" noMove="1" noResize="1" noEditPoints="1" noAdjustHandles="1" noChangeArrowheads="1" noChangeShapeType="1" noTextEdit="1"/>
              </p:cNvSpPr>
              <p:nvPr/>
            </p:nvSpPr>
            <p:spPr>
              <a:xfrm>
                <a:off x="569640" y="3718915"/>
                <a:ext cx="8288640" cy="2650172"/>
              </a:xfrm>
              <a:prstGeom prst="rect">
                <a:avLst/>
              </a:prstGeom>
              <a:blipFill>
                <a:blip r:embed="rId4"/>
                <a:stretch>
                  <a:fillRect l="-588" t="-1379" b="-1149"/>
                </a:stretch>
              </a:blipFill>
              <a:ln>
                <a:noFill/>
              </a:ln>
            </p:spPr>
            <p:txBody>
              <a:bodyPr/>
              <a:lstStyle/>
              <a:p>
                <a:r>
                  <a:rPr lang="it-IT">
                    <a:noFill/>
                  </a:rPr>
                  <a:t> </a:t>
                </a:r>
              </a:p>
            </p:txBody>
          </p:sp>
        </mc:Fallback>
      </mc:AlternateContent>
    </p:spTree>
    <p:extLst>
      <p:ext uri="{BB962C8B-B14F-4D97-AF65-F5344CB8AC3E}">
        <p14:creationId xmlns:p14="http://schemas.microsoft.com/office/powerpoint/2010/main" val="3539234423"/>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19"/>
            <a:ext cx="7210440" cy="1940989"/>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Rappresentare</a:t>
            </a:r>
            <a:r>
              <a:rPr lang="en-US" sz="4400" b="0" strike="noStrike" spc="-1" dirty="0">
                <a:solidFill>
                  <a:srgbClr val="17375E"/>
                </a:solidFill>
                <a:uFill>
                  <a:solidFill>
                    <a:srgbClr val="FFFFFF"/>
                  </a:solidFill>
                </a:uFill>
                <a:latin typeface="Calibri"/>
                <a:ea typeface="DejaVu Sans"/>
              </a:rPr>
              <a:t> la </a:t>
            </a:r>
            <a:r>
              <a:rPr lang="en-US" sz="4400" b="0" strike="noStrike" spc="-1" dirty="0" err="1">
                <a:solidFill>
                  <a:srgbClr val="17375E"/>
                </a:solidFill>
                <a:uFill>
                  <a:solidFill>
                    <a:srgbClr val="FFFFFF"/>
                  </a:solidFill>
                </a:uFill>
                <a:latin typeface="Calibri"/>
                <a:ea typeface="DejaVu Sans"/>
              </a:rPr>
              <a:t>struttura</a:t>
            </a:r>
            <a:r>
              <a:rPr lang="en-US" sz="4400" b="0" strike="noStrike" spc="-1" dirty="0">
                <a:solidFill>
                  <a:srgbClr val="17375E"/>
                </a:solidFill>
                <a:uFill>
                  <a:solidFill>
                    <a:srgbClr val="FFFFFF"/>
                  </a:solidFill>
                </a:uFill>
                <a:latin typeface="Calibri"/>
                <a:ea typeface="DejaVu Sans"/>
              </a:rPr>
              <a:t>: Word2Vec Skip-Gram </a:t>
            </a:r>
            <a:r>
              <a:rPr lang="en-US" sz="4400" b="0" strike="noStrike" spc="-1" dirty="0" err="1">
                <a:solidFill>
                  <a:srgbClr val="17375E"/>
                </a:solidFill>
                <a:uFill>
                  <a:solidFill>
                    <a:srgbClr val="FFFFFF"/>
                  </a:solidFill>
                </a:uFill>
                <a:latin typeface="Calibri"/>
                <a:ea typeface="DejaVu Sans"/>
              </a:rPr>
              <a:t>modificato</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12</a:t>
            </a:fld>
            <a:endParaRPr lang="en-US" sz="1800" b="0" strike="noStrike" spc="-1" dirty="0">
              <a:solidFill>
                <a:srgbClr val="000000"/>
              </a:solidFill>
              <a:uFill>
                <a:solidFill>
                  <a:srgbClr val="FFFFFF"/>
                </a:solidFill>
              </a:uFill>
              <a:latin typeface="Arial"/>
            </a:endParaRPr>
          </a:p>
        </p:txBody>
      </p:sp>
      <mc:AlternateContent xmlns:mc="http://schemas.openxmlformats.org/markup-compatibility/2006" xmlns:a14="http://schemas.microsoft.com/office/drawing/2010/main">
        <mc:Choice Requires="a14">
          <p:sp>
            <p:nvSpPr>
              <p:cNvPr id="205" name="CustomShape 3"/>
              <p:cNvSpPr/>
              <p:nvPr/>
            </p:nvSpPr>
            <p:spPr>
              <a:xfrm>
                <a:off x="417240" y="2499756"/>
                <a:ext cx="8288640" cy="362564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a:uFill>
                      <a:solidFill>
                        <a:srgbClr val="FFFFFF"/>
                      </a:solidFill>
                    </a:uFill>
                  </a:rPr>
                  <a:t>Per </a:t>
                </a:r>
                <a:r>
                  <a:rPr lang="en-US" spc="-1" dirty="0" err="1">
                    <a:uFill>
                      <a:solidFill>
                        <a:srgbClr val="FFFFFF"/>
                      </a:solidFill>
                    </a:uFill>
                  </a:rPr>
                  <a:t>raggiungere</a:t>
                </a:r>
                <a:r>
                  <a:rPr lang="en-US" spc="-1" dirty="0">
                    <a:uFill>
                      <a:solidFill>
                        <a:srgbClr val="FFFFFF"/>
                      </a:solidFill>
                    </a:uFill>
                  </a:rPr>
                  <a:t> </a:t>
                </a:r>
                <a:r>
                  <a:rPr lang="en-US" spc="-1" dirty="0" err="1">
                    <a:uFill>
                      <a:solidFill>
                        <a:srgbClr val="FFFFFF"/>
                      </a:solidFill>
                    </a:uFill>
                  </a:rPr>
                  <a:t>uno</a:t>
                </a:r>
                <a:r>
                  <a:rPr lang="en-US" spc="-1" dirty="0">
                    <a:uFill>
                      <a:solidFill>
                        <a:srgbClr val="FFFFFF"/>
                      </a:solidFill>
                    </a:uFill>
                  </a:rPr>
                  <a:t> </a:t>
                </a:r>
                <a:r>
                  <a:rPr lang="en-US" spc="-1" dirty="0" err="1">
                    <a:uFill>
                      <a:solidFill>
                        <a:srgbClr val="FFFFFF"/>
                      </a:solidFill>
                    </a:uFill>
                  </a:rPr>
                  <a:t>degli</a:t>
                </a:r>
                <a:r>
                  <a:rPr lang="en-US" spc="-1" dirty="0">
                    <a:uFill>
                      <a:solidFill>
                        <a:srgbClr val="FFFFFF"/>
                      </a:solidFill>
                    </a:uFill>
                  </a:rPr>
                  <a:t> </a:t>
                </a:r>
                <a:r>
                  <a:rPr lang="en-US" spc="-1" dirty="0" err="1">
                    <a:uFill>
                      <a:solidFill>
                        <a:srgbClr val="FFFFFF"/>
                      </a:solidFill>
                    </a:uFill>
                  </a:rPr>
                  <a:t>obiettivi</a:t>
                </a:r>
                <a:r>
                  <a:rPr lang="en-US" spc="-1" dirty="0">
                    <a:uFill>
                      <a:solidFill>
                        <a:srgbClr val="FFFFFF"/>
                      </a:solidFill>
                    </a:uFill>
                  </a:rPr>
                  <a:t> </a:t>
                </a:r>
                <a:r>
                  <a:rPr lang="en-US" spc="-1" dirty="0" err="1">
                    <a:uFill>
                      <a:solidFill>
                        <a:srgbClr val="FFFFFF"/>
                      </a:solidFill>
                    </a:uFill>
                  </a:rPr>
                  <a:t>della</a:t>
                </a:r>
                <a:r>
                  <a:rPr lang="en-US" spc="-1" dirty="0">
                    <a:uFill>
                      <a:solidFill>
                        <a:srgbClr val="FFFFFF"/>
                      </a:solidFill>
                    </a:uFill>
                  </a:rPr>
                  <a:t> </a:t>
                </a:r>
                <a:r>
                  <a:rPr lang="en-US" spc="-1" dirty="0" err="1">
                    <a:uFill>
                      <a:solidFill>
                        <a:srgbClr val="FFFFFF"/>
                      </a:solidFill>
                    </a:uFill>
                  </a:rPr>
                  <a:t>tesi</a:t>
                </a:r>
                <a:r>
                  <a:rPr lang="en-US" spc="-1" dirty="0">
                    <a:uFill>
                      <a:solidFill>
                        <a:srgbClr val="FFFFFF"/>
                      </a:solidFill>
                    </a:uFill>
                  </a:rPr>
                  <a:t>, </a:t>
                </a:r>
                <a:r>
                  <a:rPr lang="en-US" spc="-1" dirty="0" err="1">
                    <a:uFill>
                      <a:solidFill>
                        <a:srgbClr val="FFFFFF"/>
                      </a:solidFill>
                    </a:uFill>
                  </a:rPr>
                  <a:t>si</a:t>
                </a:r>
                <a:r>
                  <a:rPr lang="en-US" spc="-1" dirty="0">
                    <a:uFill>
                      <a:solidFill>
                        <a:srgbClr val="FFFFFF"/>
                      </a:solidFill>
                    </a:uFill>
                  </a:rPr>
                  <a:t> è </a:t>
                </a:r>
                <a:r>
                  <a:rPr lang="en-US" spc="-1" dirty="0" err="1">
                    <a:uFill>
                      <a:solidFill>
                        <a:srgbClr val="FFFFFF"/>
                      </a:solidFill>
                    </a:uFill>
                  </a:rPr>
                  <a:t>deciso</a:t>
                </a:r>
                <a:r>
                  <a:rPr lang="en-US" spc="-1" dirty="0">
                    <a:uFill>
                      <a:solidFill>
                        <a:srgbClr val="FFFFFF"/>
                      </a:solidFill>
                    </a:uFill>
                  </a:rPr>
                  <a:t> di </a:t>
                </a:r>
                <a:r>
                  <a:rPr lang="en-US" spc="-1" dirty="0" err="1">
                    <a:uFill>
                      <a:solidFill>
                        <a:srgbClr val="FFFFFF"/>
                      </a:solidFill>
                    </a:uFill>
                  </a:rPr>
                  <a:t>modificare</a:t>
                </a:r>
                <a:r>
                  <a:rPr lang="en-US" spc="-1" dirty="0">
                    <a:uFill>
                      <a:solidFill>
                        <a:srgbClr val="FFFFFF"/>
                      </a:solidFill>
                    </a:uFill>
                  </a:rPr>
                  <a:t> Skip-gram, in </a:t>
                </a:r>
                <a:r>
                  <a:rPr lang="en-US" spc="-1" dirty="0" err="1">
                    <a:uFill>
                      <a:solidFill>
                        <a:srgbClr val="FFFFFF"/>
                      </a:solidFill>
                    </a:uFill>
                  </a:rPr>
                  <a:t>maniera</a:t>
                </a:r>
                <a:r>
                  <a:rPr lang="en-US" spc="-1" dirty="0">
                    <a:uFill>
                      <a:solidFill>
                        <a:srgbClr val="FFFFFF"/>
                      </a:solidFill>
                    </a:uFill>
                  </a:rPr>
                  <a:t> tale da:</a:t>
                </a:r>
              </a:p>
              <a:p>
                <a:pPr marL="285750" indent="-285750">
                  <a:lnSpc>
                    <a:spcPct val="100000"/>
                  </a:lnSpc>
                  <a:buFont typeface="Arial" panose="020B0604020202020204" pitchFamily="34" charset="0"/>
                  <a:buChar char="•"/>
                </a:pPr>
                <a:r>
                  <a:rPr lang="en-US" spc="-1" dirty="0" err="1">
                    <a:uFill>
                      <a:solidFill>
                        <a:srgbClr val="FFFFFF"/>
                      </a:solidFill>
                    </a:uFill>
                  </a:rPr>
                  <a:t>considerare</a:t>
                </a:r>
                <a:r>
                  <a:rPr lang="en-US" spc="-1" dirty="0">
                    <a:uFill>
                      <a:solidFill>
                        <a:srgbClr val="FFFFFF"/>
                      </a:solidFill>
                    </a:uFill>
                  </a:rPr>
                  <a:t> solo </a:t>
                </a:r>
                <a:r>
                  <a:rPr lang="en-US" spc="-1" dirty="0" err="1">
                    <a:uFill>
                      <a:solidFill>
                        <a:srgbClr val="FFFFFF"/>
                      </a:solidFill>
                    </a:uFill>
                  </a:rPr>
                  <a:t>il</a:t>
                </a:r>
                <a:r>
                  <a:rPr lang="en-US" spc="-1" dirty="0">
                    <a:uFill>
                      <a:solidFill>
                        <a:srgbClr val="FFFFFF"/>
                      </a:solidFill>
                    </a:uFill>
                  </a:rPr>
                  <a:t> </a:t>
                </a:r>
                <a:r>
                  <a:rPr lang="en-US" spc="-1" dirty="0" err="1">
                    <a:uFill>
                      <a:solidFill>
                        <a:srgbClr val="FFFFFF"/>
                      </a:solidFill>
                    </a:uFill>
                  </a:rPr>
                  <a:t>contesto</a:t>
                </a:r>
                <a:r>
                  <a:rPr lang="en-US" spc="-1" dirty="0">
                    <a:uFill>
                      <a:solidFill>
                        <a:srgbClr val="FFFFFF"/>
                      </a:solidFill>
                    </a:uFill>
                  </a:rPr>
                  <a:t> </a:t>
                </a:r>
                <a:r>
                  <a:rPr lang="en-US" spc="-1" dirty="0" err="1">
                    <a:uFill>
                      <a:solidFill>
                        <a:srgbClr val="FFFFFF"/>
                      </a:solidFill>
                    </a:uFill>
                  </a:rPr>
                  <a:t>sinistro</a:t>
                </a:r>
                <a:r>
                  <a:rPr lang="en-US" spc="-1" dirty="0">
                    <a:uFill>
                      <a:solidFill>
                        <a:srgbClr val="FFFFFF"/>
                      </a:solidFill>
                    </a:uFill>
                  </a:rPr>
                  <a:t>, data </a:t>
                </a:r>
                <a:r>
                  <a:rPr lang="en-US" spc="-1" dirty="0" err="1">
                    <a:uFill>
                      <a:solidFill>
                        <a:srgbClr val="FFFFFF"/>
                      </a:solidFill>
                    </a:uFill>
                  </a:rPr>
                  <a:t>una</a:t>
                </a:r>
                <a:r>
                  <a:rPr lang="en-US" spc="-1" dirty="0">
                    <a:uFill>
                      <a:solidFill>
                        <a:srgbClr val="FFFFFF"/>
                      </a:solidFill>
                    </a:uFill>
                  </a:rPr>
                  <a:t> </a:t>
                </a:r>
                <a:r>
                  <a:rPr lang="en-US" spc="-1" dirty="0" err="1">
                    <a:uFill>
                      <a:solidFill>
                        <a:srgbClr val="FFFFFF"/>
                      </a:solidFill>
                    </a:uFill>
                  </a:rPr>
                  <a:t>parola</a:t>
                </a:r>
                <a:r>
                  <a:rPr lang="en-US" spc="-1" dirty="0">
                    <a:uFill>
                      <a:solidFill>
                        <a:srgbClr val="FFFFFF"/>
                      </a:solidFill>
                    </a:uFill>
                  </a:rPr>
                  <a:t>.</a:t>
                </a:r>
              </a:p>
              <a:p>
                <a:pPr marL="285750" indent="-285750">
                  <a:lnSpc>
                    <a:spcPct val="100000"/>
                  </a:lnSpc>
                  <a:buFont typeface="Arial" panose="020B0604020202020204" pitchFamily="34" charset="0"/>
                  <a:buChar char="•"/>
                </a:pPr>
                <a:r>
                  <a:rPr lang="en-US" spc="-1" dirty="0">
                    <a:uFill>
                      <a:solidFill>
                        <a:srgbClr val="FFFFFF"/>
                      </a:solidFill>
                    </a:uFill>
                  </a:rPr>
                  <a:t>dare </a:t>
                </a:r>
                <a:r>
                  <a:rPr lang="en-US" spc="-1" dirty="0" err="1">
                    <a:uFill>
                      <a:solidFill>
                        <a:srgbClr val="FFFFFF"/>
                      </a:solidFill>
                    </a:uFill>
                  </a:rPr>
                  <a:t>più</a:t>
                </a:r>
                <a:r>
                  <a:rPr lang="en-US" spc="-1" dirty="0">
                    <a:uFill>
                      <a:solidFill>
                        <a:srgbClr val="FFFFFF"/>
                      </a:solidFill>
                    </a:uFill>
                  </a:rPr>
                  <a:t> </a:t>
                </a:r>
                <a:r>
                  <a:rPr lang="en-US" spc="-1" dirty="0" err="1">
                    <a:uFill>
                      <a:solidFill>
                        <a:srgbClr val="FFFFFF"/>
                      </a:solidFill>
                    </a:uFill>
                  </a:rPr>
                  <a:t>importanza</a:t>
                </a:r>
                <a:r>
                  <a:rPr lang="en-US" spc="-1" dirty="0">
                    <a:uFill>
                      <a:solidFill>
                        <a:srgbClr val="FFFFFF"/>
                      </a:solidFill>
                    </a:uFill>
                  </a:rPr>
                  <a:t> </a:t>
                </a:r>
                <a:r>
                  <a:rPr lang="en-US" spc="-1" dirty="0" err="1">
                    <a:uFill>
                      <a:solidFill>
                        <a:srgbClr val="FFFFFF"/>
                      </a:solidFill>
                    </a:uFill>
                  </a:rPr>
                  <a:t>alle</a:t>
                </a:r>
                <a:r>
                  <a:rPr lang="en-US" spc="-1" dirty="0">
                    <a:uFill>
                      <a:solidFill>
                        <a:srgbClr val="FFFFFF"/>
                      </a:solidFill>
                    </a:uFill>
                  </a:rPr>
                  <a:t> parole </a:t>
                </a:r>
                <a:r>
                  <a:rPr lang="en-US" spc="-1" dirty="0" err="1">
                    <a:uFill>
                      <a:solidFill>
                        <a:srgbClr val="FFFFFF"/>
                      </a:solidFill>
                    </a:uFill>
                  </a:rPr>
                  <a:t>più</a:t>
                </a:r>
                <a:r>
                  <a:rPr lang="en-US" spc="-1" dirty="0">
                    <a:uFill>
                      <a:solidFill>
                        <a:srgbClr val="FFFFFF"/>
                      </a:solidFill>
                    </a:uFill>
                  </a:rPr>
                  <a:t> </a:t>
                </a:r>
                <a:r>
                  <a:rPr lang="en-US" spc="-1" dirty="0" err="1">
                    <a:uFill>
                      <a:solidFill>
                        <a:srgbClr val="FFFFFF"/>
                      </a:solidFill>
                    </a:uFill>
                  </a:rPr>
                  <a:t>vicine</a:t>
                </a:r>
                <a:r>
                  <a:rPr lang="en-US" spc="-1" dirty="0">
                    <a:uFill>
                      <a:solidFill>
                        <a:srgbClr val="FFFFFF"/>
                      </a:solidFill>
                    </a:uFill>
                  </a:rPr>
                  <a:t> a </a:t>
                </a:r>
                <a:r>
                  <a:rPr lang="en-US" spc="-1" dirty="0" err="1">
                    <a:uFill>
                      <a:solidFill>
                        <a:srgbClr val="FFFFFF"/>
                      </a:solidFill>
                    </a:uFill>
                  </a:rPr>
                  <a:t>quella</a:t>
                </a:r>
                <a:r>
                  <a:rPr lang="en-US" spc="-1" dirty="0">
                    <a:uFill>
                      <a:solidFill>
                        <a:srgbClr val="FFFFFF"/>
                      </a:solidFill>
                    </a:uFill>
                  </a:rPr>
                  <a:t> in </a:t>
                </a:r>
                <a:r>
                  <a:rPr lang="en-US" spc="-1" dirty="0" err="1">
                    <a:uFill>
                      <a:solidFill>
                        <a:srgbClr val="FFFFFF"/>
                      </a:solidFill>
                    </a:uFill>
                  </a:rPr>
                  <a:t>analisi</a:t>
                </a:r>
                <a:r>
                  <a:rPr lang="en-US" spc="-1" dirty="0">
                    <a:uFill>
                      <a:solidFill>
                        <a:srgbClr val="FFFFFF"/>
                      </a:solidFill>
                    </a:uFill>
                  </a:rPr>
                  <a:t>.</a:t>
                </a:r>
              </a:p>
              <a:p>
                <a:pPr>
                  <a:lnSpc>
                    <a:spcPct val="100000"/>
                  </a:lnSpc>
                </a:pPr>
                <a:endParaRPr lang="en-US" spc="-1" dirty="0">
                  <a:uFill>
                    <a:solidFill>
                      <a:srgbClr val="FFFFFF"/>
                    </a:solidFill>
                  </a:uFill>
                </a:endParaRPr>
              </a:p>
              <a:p>
                <a:pPr>
                  <a:lnSpc>
                    <a:spcPct val="100000"/>
                  </a:lnSpc>
                </a:pPr>
                <a:endParaRPr lang="en-US" spc="-1" dirty="0">
                  <a:uFill>
                    <a:solidFill>
                      <a:srgbClr val="FFFFFF"/>
                    </a:solidFill>
                  </a:uFill>
                </a:endParaRPr>
              </a:p>
              <a:p>
                <a:pPr>
                  <a:lnSpc>
                    <a:spcPct val="100000"/>
                  </a:lnSpc>
                </a:pPr>
                <a:r>
                  <a:rPr lang="it-IT" spc="-1" dirty="0">
                    <a:uFill>
                      <a:solidFill>
                        <a:srgbClr val="FFFFFF"/>
                      </a:solidFill>
                    </a:uFill>
                  </a:rPr>
                  <a:t>Esempio: </a:t>
                </a:r>
              </a:p>
              <a:p>
                <a:pPr>
                  <a:lnSpc>
                    <a:spcPct val="100000"/>
                  </a:lnSpc>
                </a:pPr>
                <a:r>
                  <a:rPr lang="it-IT" spc="-1" dirty="0">
                    <a:uFill>
                      <a:solidFill>
                        <a:srgbClr val="FFFFFF"/>
                      </a:solidFill>
                    </a:uFill>
                  </a:rPr>
                  <a:t>The </a:t>
                </a:r>
                <a:r>
                  <a:rPr lang="it-IT" spc="-1" dirty="0" err="1">
                    <a:uFill>
                      <a:solidFill>
                        <a:srgbClr val="FFFFFF"/>
                      </a:solidFill>
                    </a:uFill>
                  </a:rPr>
                  <a:t>quick</a:t>
                </a:r>
                <a:r>
                  <a:rPr lang="it-IT" spc="-1" dirty="0">
                    <a:uFill>
                      <a:solidFill>
                        <a:srgbClr val="FFFFFF"/>
                      </a:solidFill>
                    </a:uFill>
                  </a:rPr>
                  <a:t> </a:t>
                </a:r>
                <a:r>
                  <a:rPr lang="it-IT" spc="-1" dirty="0" err="1">
                    <a:uFill>
                      <a:solidFill>
                        <a:srgbClr val="FFFFFF"/>
                      </a:solidFill>
                    </a:uFill>
                  </a:rPr>
                  <a:t>brown</a:t>
                </a:r>
                <a:r>
                  <a:rPr lang="it-IT" spc="-1" dirty="0">
                    <a:uFill>
                      <a:solidFill>
                        <a:srgbClr val="FFFFFF"/>
                      </a:solidFill>
                    </a:uFill>
                  </a:rPr>
                  <a:t> fox </a:t>
                </a:r>
                <a:r>
                  <a:rPr lang="it-IT" spc="-1" dirty="0" err="1">
                    <a:uFill>
                      <a:solidFill>
                        <a:srgbClr val="FFFFFF"/>
                      </a:solidFill>
                    </a:uFill>
                  </a:rPr>
                  <a:t>jumped</a:t>
                </a:r>
                <a:r>
                  <a:rPr lang="it-IT" spc="-1" dirty="0">
                    <a:uFill>
                      <a:solidFill>
                        <a:srgbClr val="FFFFFF"/>
                      </a:solidFill>
                    </a:uFill>
                  </a:rPr>
                  <a:t> over the </a:t>
                </a:r>
                <a:r>
                  <a:rPr lang="it-IT" spc="-1" dirty="0" err="1">
                    <a:uFill>
                      <a:solidFill>
                        <a:srgbClr val="FFFFFF"/>
                      </a:solidFill>
                    </a:uFill>
                  </a:rPr>
                  <a:t>lazy</a:t>
                </a:r>
                <a:r>
                  <a:rPr lang="it-IT" spc="-1" dirty="0">
                    <a:uFill>
                      <a:solidFill>
                        <a:srgbClr val="FFFFFF"/>
                      </a:solidFill>
                    </a:uFill>
                  </a:rPr>
                  <a:t> dog.</a:t>
                </a:r>
                <a:endParaRPr lang="en-US" dirty="0"/>
              </a:p>
              <a:p>
                <a:r>
                  <a:rPr lang="en-US" dirty="0"/>
                  <a:t>([], the), ([the], quick), ([quick], brown), [...] </a:t>
                </a:r>
                <a14:m>
                  <m:oMath xmlns:m="http://schemas.openxmlformats.org/officeDocument/2006/math">
                    <m:r>
                      <a:rPr lang="it-IT" i="1">
                        <a:latin typeface="Cambria Math" panose="02040503050406030204" pitchFamily="18" charset="0"/>
                      </a:rPr>
                      <m:t>→</m:t>
                    </m:r>
                  </m:oMath>
                </a14:m>
                <a:r>
                  <a:rPr lang="en-US" dirty="0"/>
                  <a:t> </a:t>
                </a:r>
              </a:p>
              <a:p>
                <a:r>
                  <a:rPr lang="en-US" dirty="0"/>
                  <a:t>(the), (quick, the), (brown, quick), [...]</a:t>
                </a:r>
                <a:endParaRPr lang="en-US" spc="-1" dirty="0">
                  <a:uFill>
                    <a:solidFill>
                      <a:srgbClr val="FFFFFF"/>
                    </a:solidFill>
                  </a:uFill>
                </a:endParaRPr>
              </a:p>
              <a:p>
                <a:pPr>
                  <a:lnSpc>
                    <a:spcPct val="100000"/>
                  </a:lnSpc>
                </a:pPr>
                <a:endParaRPr lang="en-US" spc="-1" dirty="0">
                  <a:uFill>
                    <a:solidFill>
                      <a:srgbClr val="FFFFFF"/>
                    </a:solidFill>
                  </a:uFill>
                </a:endParaRPr>
              </a:p>
            </p:txBody>
          </p:sp>
        </mc:Choice>
        <mc:Fallback xmlns="">
          <p:sp>
            <p:nvSpPr>
              <p:cNvPr id="205" name="CustomShape 3"/>
              <p:cNvSpPr>
                <a:spLocks noRot="1" noChangeAspect="1" noMove="1" noResize="1" noEditPoints="1" noAdjustHandles="1" noChangeArrowheads="1" noChangeShapeType="1" noTextEdit="1"/>
              </p:cNvSpPr>
              <p:nvPr/>
            </p:nvSpPr>
            <p:spPr>
              <a:xfrm>
                <a:off x="417240" y="2499756"/>
                <a:ext cx="8288640" cy="3625641"/>
              </a:xfrm>
              <a:prstGeom prst="rect">
                <a:avLst/>
              </a:prstGeom>
              <a:blipFill>
                <a:blip r:embed="rId3"/>
                <a:stretch>
                  <a:fillRect l="-588" t="-1008"/>
                </a:stretch>
              </a:blipFill>
              <a:ln>
                <a:noFill/>
              </a:ln>
            </p:spPr>
            <p:txBody>
              <a:bodyPr/>
              <a:lstStyle/>
              <a:p>
                <a:r>
                  <a:rPr lang="it-IT">
                    <a:noFill/>
                  </a:rPr>
                  <a:t> </a:t>
                </a:r>
              </a:p>
            </p:txBody>
          </p:sp>
        </mc:Fallback>
      </mc:AlternateContent>
    </p:spTree>
    <p:extLst>
      <p:ext uri="{BB962C8B-B14F-4D97-AF65-F5344CB8AC3E}">
        <p14:creationId xmlns:p14="http://schemas.microsoft.com/office/powerpoint/2010/main" val="3583271528"/>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Rappresentare</a:t>
            </a:r>
            <a:r>
              <a:rPr lang="en-US" sz="4400" b="0" strike="noStrike" spc="-1" dirty="0">
                <a:solidFill>
                  <a:srgbClr val="17375E"/>
                </a:solidFill>
                <a:uFill>
                  <a:solidFill>
                    <a:srgbClr val="FFFFFF"/>
                  </a:solidFill>
                </a:uFill>
                <a:latin typeface="Calibri"/>
                <a:ea typeface="DejaVu Sans"/>
              </a:rPr>
              <a:t> la </a:t>
            </a:r>
            <a:r>
              <a:rPr lang="en-US" sz="4400" b="0" strike="noStrike" spc="-1" dirty="0" err="1">
                <a:solidFill>
                  <a:srgbClr val="17375E"/>
                </a:solidFill>
                <a:uFill>
                  <a:solidFill>
                    <a:srgbClr val="FFFFFF"/>
                  </a:solidFill>
                </a:uFill>
                <a:latin typeface="Calibri"/>
                <a:ea typeface="DejaVu Sans"/>
              </a:rPr>
              <a:t>struttura</a:t>
            </a:r>
            <a:r>
              <a:rPr lang="en-US" sz="4400" b="0" strike="noStrike" spc="-1" dirty="0">
                <a:solidFill>
                  <a:srgbClr val="17375E"/>
                </a:solidFill>
                <a:uFill>
                  <a:solidFill>
                    <a:srgbClr val="FFFFFF"/>
                  </a:solidFill>
                </a:uFill>
                <a:latin typeface="Calibri"/>
                <a:ea typeface="DejaVu Sans"/>
              </a:rPr>
              <a:t>: LINE</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13</a:t>
            </a:fld>
            <a:endParaRPr lang="en-US" sz="1800" b="0" strike="noStrike" spc="-1" dirty="0">
              <a:solidFill>
                <a:srgbClr val="000000"/>
              </a:solidFill>
              <a:uFill>
                <a:solidFill>
                  <a:srgbClr val="FFFFFF"/>
                </a:solidFill>
              </a:uFill>
              <a:latin typeface="Arial"/>
            </a:endParaRPr>
          </a:p>
        </p:txBody>
      </p:sp>
      <mc:AlternateContent xmlns:mc="http://schemas.openxmlformats.org/markup-compatibility/2006" xmlns:a14="http://schemas.microsoft.com/office/drawing/2010/main">
        <mc:Choice Requires="a14">
          <p:sp>
            <p:nvSpPr>
              <p:cNvPr id="205" name="CustomShape 3"/>
              <p:cNvSpPr/>
              <p:nvPr/>
            </p:nvSpPr>
            <p:spPr>
              <a:xfrm>
                <a:off x="417240" y="1554480"/>
                <a:ext cx="8288640" cy="440099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it-IT" spc="-1" dirty="0">
                    <a:uFill>
                      <a:solidFill>
                        <a:srgbClr val="FFFFFF"/>
                      </a:solidFill>
                    </a:uFill>
                  </a:rPr>
                  <a:t>Dato un grafo </a:t>
                </a:r>
                <a14:m>
                  <m:oMath xmlns:m="http://schemas.openxmlformats.org/officeDocument/2006/math">
                    <m:r>
                      <m:rPr>
                        <m:sty m:val="p"/>
                      </m:rPr>
                      <a:rPr lang="it-IT" b="0" i="0" spc="-1" smtClean="0">
                        <a:uFill>
                          <a:solidFill>
                            <a:srgbClr val="FFFFFF"/>
                          </a:solidFill>
                        </a:uFill>
                        <a:latin typeface="Cambria Math" panose="02040503050406030204" pitchFamily="18" charset="0"/>
                      </a:rPr>
                      <m:t>G</m:t>
                    </m:r>
                    <m:r>
                      <a:rPr lang="it-IT" b="0" i="1" spc="-1" smtClean="0">
                        <a:uFill>
                          <a:solidFill>
                            <a:srgbClr val="FFFFFF"/>
                          </a:solidFill>
                        </a:uFill>
                        <a:latin typeface="Cambria Math" panose="02040503050406030204" pitchFamily="18" charset="0"/>
                      </a:rPr>
                      <m:t>=(</m:t>
                    </m:r>
                    <m:r>
                      <a:rPr lang="it-IT" b="0" i="1" spc="-1" smtClean="0">
                        <a:uFill>
                          <a:solidFill>
                            <a:srgbClr val="FFFFFF"/>
                          </a:solidFill>
                        </a:uFill>
                        <a:latin typeface="Cambria Math" panose="02040503050406030204" pitchFamily="18" charset="0"/>
                      </a:rPr>
                      <m:t>𝑉</m:t>
                    </m:r>
                    <m:r>
                      <a:rPr lang="it-IT" b="0" i="1" spc="-1" smtClean="0">
                        <a:uFill>
                          <a:solidFill>
                            <a:srgbClr val="FFFFFF"/>
                          </a:solidFill>
                        </a:uFill>
                        <a:latin typeface="Cambria Math" panose="02040503050406030204" pitchFamily="18" charset="0"/>
                      </a:rPr>
                      <m:t>, </m:t>
                    </m:r>
                    <m:r>
                      <a:rPr lang="it-IT" b="0" i="1" spc="-1" smtClean="0">
                        <a:uFill>
                          <a:solidFill>
                            <a:srgbClr val="FFFFFF"/>
                          </a:solidFill>
                        </a:uFill>
                        <a:latin typeface="Cambria Math" panose="02040503050406030204" pitchFamily="18" charset="0"/>
                      </a:rPr>
                      <m:t>𝐸</m:t>
                    </m:r>
                    <m:r>
                      <a:rPr lang="it-IT" b="0" i="1" spc="-1" smtClean="0">
                        <a:uFill>
                          <a:solidFill>
                            <a:srgbClr val="FFFFFF"/>
                          </a:solidFill>
                        </a:uFill>
                        <a:latin typeface="Cambria Math" panose="02040503050406030204" pitchFamily="18" charset="0"/>
                      </a:rPr>
                      <m:t>)</m:t>
                    </m:r>
                  </m:oMath>
                </a14:m>
                <a:r>
                  <a:rPr lang="en-US" spc="-1" dirty="0">
                    <a:uFill>
                      <a:solidFill>
                        <a:srgbClr val="FFFFFF"/>
                      </a:solidFill>
                    </a:uFill>
                  </a:rPr>
                  <a:t>, </a:t>
                </a:r>
                <a:r>
                  <a:rPr lang="en-US" spc="-1" dirty="0" err="1">
                    <a:uFill>
                      <a:solidFill>
                        <a:srgbClr val="FFFFFF"/>
                      </a:solidFill>
                    </a:uFill>
                  </a:rPr>
                  <a:t>l’obiettivo</a:t>
                </a:r>
                <a:r>
                  <a:rPr lang="en-US" spc="-1" dirty="0">
                    <a:uFill>
                      <a:solidFill>
                        <a:srgbClr val="FFFFFF"/>
                      </a:solidFill>
                    </a:uFill>
                  </a:rPr>
                  <a:t> è </a:t>
                </a:r>
                <a:r>
                  <a:rPr lang="en-US" spc="-1" dirty="0" err="1">
                    <a:uFill>
                      <a:solidFill>
                        <a:srgbClr val="FFFFFF"/>
                      </a:solidFill>
                    </a:uFill>
                  </a:rPr>
                  <a:t>quello</a:t>
                </a:r>
                <a:r>
                  <a:rPr lang="en-US" spc="-1" dirty="0">
                    <a:uFill>
                      <a:solidFill>
                        <a:srgbClr val="FFFFFF"/>
                      </a:solidFill>
                    </a:uFill>
                  </a:rPr>
                  <a:t> di </a:t>
                </a:r>
                <a:r>
                  <a:rPr lang="en-US" spc="-1" dirty="0" err="1">
                    <a:uFill>
                      <a:solidFill>
                        <a:srgbClr val="FFFFFF"/>
                      </a:solidFill>
                    </a:uFill>
                  </a:rPr>
                  <a:t>rappresentare</a:t>
                </a:r>
                <a:r>
                  <a:rPr lang="en-US" spc="-1" dirty="0">
                    <a:uFill>
                      <a:solidFill>
                        <a:srgbClr val="FFFFFF"/>
                      </a:solidFill>
                    </a:uFill>
                  </a:rPr>
                  <a:t> </a:t>
                </a:r>
                <a:r>
                  <a:rPr lang="en-US" spc="-1" dirty="0" err="1">
                    <a:uFill>
                      <a:solidFill>
                        <a:srgbClr val="FFFFFF"/>
                      </a:solidFill>
                    </a:uFill>
                  </a:rPr>
                  <a:t>ogni</a:t>
                </a:r>
                <a:r>
                  <a:rPr lang="en-US" spc="-1" dirty="0">
                    <a:uFill>
                      <a:solidFill>
                        <a:srgbClr val="FFFFFF"/>
                      </a:solidFill>
                    </a:uFill>
                  </a:rPr>
                  <a:t> </a:t>
                </a:r>
                <a:r>
                  <a:rPr lang="en-US" spc="-1" dirty="0" err="1">
                    <a:uFill>
                      <a:solidFill>
                        <a:srgbClr val="FFFFFF"/>
                      </a:solidFill>
                    </a:uFill>
                  </a:rPr>
                  <a:t>vertice</a:t>
                </a:r>
                <a:r>
                  <a:rPr lang="en-US" spc="-1" dirty="0">
                    <a:uFill>
                      <a:solidFill>
                        <a:srgbClr val="FFFFFF"/>
                      </a:solidFill>
                    </a:uFill>
                  </a:rPr>
                  <a:t> </a:t>
                </a:r>
                <a14:m>
                  <m:oMath xmlns:m="http://schemas.openxmlformats.org/officeDocument/2006/math">
                    <m:r>
                      <a:rPr lang="it-IT" b="0" i="1" spc="-1" smtClean="0">
                        <a:uFill>
                          <a:solidFill>
                            <a:srgbClr val="FFFFFF"/>
                          </a:solidFill>
                        </a:uFill>
                        <a:latin typeface="Cambria Math" panose="02040503050406030204" pitchFamily="18" charset="0"/>
                      </a:rPr>
                      <m:t>𝑣</m:t>
                    </m:r>
                    <m:r>
                      <a:rPr lang="it-IT" b="0" i="1" spc="-1" smtClean="0">
                        <a:uFill>
                          <a:solidFill>
                            <a:srgbClr val="FFFFFF"/>
                          </a:solidFill>
                        </a:uFill>
                        <a:latin typeface="Cambria Math" panose="02040503050406030204" pitchFamily="18" charset="0"/>
                        <a:ea typeface="Cambria Math" panose="02040503050406030204" pitchFamily="18" charset="0"/>
                      </a:rPr>
                      <m:t>∈</m:t>
                    </m:r>
                    <m:r>
                      <a:rPr lang="it-IT" b="0" i="1" spc="-1" smtClean="0">
                        <a:uFill>
                          <a:solidFill>
                            <a:srgbClr val="FFFFFF"/>
                          </a:solidFill>
                        </a:uFill>
                        <a:latin typeface="Cambria Math" panose="02040503050406030204" pitchFamily="18" charset="0"/>
                        <a:ea typeface="Cambria Math" panose="02040503050406030204" pitchFamily="18" charset="0"/>
                      </a:rPr>
                      <m:t>𝑉</m:t>
                    </m:r>
                  </m:oMath>
                </a14:m>
                <a:r>
                  <a:rPr lang="en-US" spc="-1" dirty="0">
                    <a:uFill>
                      <a:solidFill>
                        <a:srgbClr val="FFFFFF"/>
                      </a:solidFill>
                    </a:uFill>
                  </a:rPr>
                  <a:t> in un </a:t>
                </a:r>
                <a:r>
                  <a:rPr lang="en-US" spc="-1" dirty="0" err="1">
                    <a:uFill>
                      <a:solidFill>
                        <a:srgbClr val="FFFFFF"/>
                      </a:solidFill>
                    </a:uFill>
                  </a:rPr>
                  <a:t>vettore</a:t>
                </a:r>
                <a:r>
                  <a:rPr lang="en-US" spc="-1" dirty="0">
                    <a:uFill>
                      <a:solidFill>
                        <a:srgbClr val="FFFFFF"/>
                      </a:solidFill>
                    </a:uFill>
                  </a:rPr>
                  <a:t> </a:t>
                </a:r>
                <a14:m>
                  <m:oMath xmlns:m="http://schemas.openxmlformats.org/officeDocument/2006/math">
                    <m:sSup>
                      <m:sSupPr>
                        <m:ctrlPr>
                          <a:rPr lang="en-US" i="1" spc="-1" smtClean="0">
                            <a:uFill>
                              <a:solidFill>
                                <a:srgbClr val="FFFFFF"/>
                              </a:solidFill>
                            </a:uFill>
                            <a:latin typeface="Cambria Math" panose="02040503050406030204" pitchFamily="18" charset="0"/>
                          </a:rPr>
                        </m:ctrlPr>
                      </m:sSupPr>
                      <m:e>
                        <m:r>
                          <a:rPr lang="it-IT" b="0" i="1" spc="-1" smtClean="0">
                            <a:uFill>
                              <a:solidFill>
                                <a:srgbClr val="FFFFFF"/>
                              </a:solidFill>
                            </a:uFill>
                            <a:latin typeface="Cambria Math" panose="02040503050406030204" pitchFamily="18" charset="0"/>
                          </a:rPr>
                          <m:t>𝑅</m:t>
                        </m:r>
                      </m:e>
                      <m:sup>
                        <m:r>
                          <a:rPr lang="it-IT" b="0" i="1" spc="-1" smtClean="0">
                            <a:uFill>
                              <a:solidFill>
                                <a:srgbClr val="FFFFFF"/>
                              </a:solidFill>
                            </a:uFill>
                            <a:latin typeface="Cambria Math" panose="02040503050406030204" pitchFamily="18" charset="0"/>
                          </a:rPr>
                          <m:t>𝑑</m:t>
                        </m:r>
                      </m:sup>
                    </m:sSup>
                  </m:oMath>
                </a14:m>
                <a:r>
                  <a:rPr lang="en-US" spc="-1" dirty="0">
                    <a:uFill>
                      <a:solidFill>
                        <a:srgbClr val="FFFFFF"/>
                      </a:solidFill>
                    </a:uFill>
                  </a:rPr>
                  <a:t>, dove </a:t>
                </a:r>
                <a14:m>
                  <m:oMath xmlns:m="http://schemas.openxmlformats.org/officeDocument/2006/math">
                    <m:r>
                      <a:rPr lang="it-IT" b="0" i="1" spc="-1" smtClean="0">
                        <a:uFill>
                          <a:solidFill>
                            <a:srgbClr val="FFFFFF"/>
                          </a:solidFill>
                        </a:uFill>
                        <a:latin typeface="Cambria Math" panose="02040503050406030204" pitchFamily="18" charset="0"/>
                      </a:rPr>
                      <m:t>𝑑</m:t>
                    </m:r>
                    <m:r>
                      <a:rPr lang="it-IT" b="0" i="1" spc="-1" smtClean="0">
                        <a:uFill>
                          <a:solidFill>
                            <a:srgbClr val="FFFFFF"/>
                          </a:solidFill>
                        </a:uFill>
                        <a:latin typeface="Cambria Math" panose="02040503050406030204" pitchFamily="18" charset="0"/>
                      </a:rPr>
                      <m:t>≪|</m:t>
                    </m:r>
                    <m:r>
                      <a:rPr lang="it-IT" b="0" i="1" spc="-1" smtClean="0">
                        <a:uFill>
                          <a:solidFill>
                            <a:srgbClr val="FFFFFF"/>
                          </a:solidFill>
                        </a:uFill>
                        <a:latin typeface="Cambria Math" panose="02040503050406030204" pitchFamily="18" charset="0"/>
                      </a:rPr>
                      <m:t>𝑉</m:t>
                    </m:r>
                    <m:r>
                      <a:rPr lang="it-IT" b="0" i="1" spc="-1" smtClean="0">
                        <a:uFill>
                          <a:solidFill>
                            <a:srgbClr val="FFFFFF"/>
                          </a:solidFill>
                        </a:uFill>
                        <a:latin typeface="Cambria Math" panose="02040503050406030204" pitchFamily="18" charset="0"/>
                      </a:rPr>
                      <m:t>|</m:t>
                    </m:r>
                  </m:oMath>
                </a14:m>
                <a:r>
                  <a:rPr lang="en-US" spc="-1" dirty="0">
                    <a:uFill>
                      <a:solidFill>
                        <a:srgbClr val="FFFFFF"/>
                      </a:solidFill>
                    </a:uFill>
                  </a:rPr>
                  <a:t>.</a:t>
                </a:r>
              </a:p>
              <a:p>
                <a:pPr>
                  <a:lnSpc>
                    <a:spcPct val="100000"/>
                  </a:lnSpc>
                </a:pPr>
                <a:endParaRPr lang="en-US" spc="-1" dirty="0">
                  <a:uFill>
                    <a:solidFill>
                      <a:srgbClr val="FFFFFF"/>
                    </a:solidFill>
                  </a:uFill>
                </a:endParaRPr>
              </a:p>
              <a:p>
                <a:pPr marL="285750" indent="-285750">
                  <a:lnSpc>
                    <a:spcPct val="100000"/>
                  </a:lnSpc>
                  <a:buFont typeface="Arial" panose="020B0604020202020204" pitchFamily="34" charset="0"/>
                  <a:buChar char="•"/>
                </a:pPr>
                <a:r>
                  <a:rPr lang="en-US" spc="-1" dirty="0" err="1">
                    <a:uFill>
                      <a:solidFill>
                        <a:srgbClr val="FFFFFF"/>
                      </a:solidFill>
                    </a:uFill>
                  </a:rPr>
                  <a:t>Prossimità</a:t>
                </a:r>
                <a:r>
                  <a:rPr lang="en-US" spc="-1" dirty="0">
                    <a:uFill>
                      <a:solidFill>
                        <a:srgbClr val="FFFFFF"/>
                      </a:solidFill>
                    </a:uFill>
                  </a:rPr>
                  <a:t> di </a:t>
                </a:r>
                <a:r>
                  <a:rPr lang="en-US" spc="-1" dirty="0">
                    <a:solidFill>
                      <a:srgbClr val="FF3333"/>
                    </a:solidFill>
                    <a:uFill>
                      <a:solidFill>
                        <a:srgbClr val="FFFFFF"/>
                      </a:solidFill>
                    </a:uFill>
                  </a:rPr>
                  <a:t>primo</a:t>
                </a:r>
                <a:r>
                  <a:rPr lang="en-US" spc="-1" dirty="0">
                    <a:uFill>
                      <a:solidFill>
                        <a:srgbClr val="FFFFFF"/>
                      </a:solidFill>
                    </a:uFill>
                  </a:rPr>
                  <a:t> </a:t>
                </a:r>
                <a:r>
                  <a:rPr lang="en-US" spc="-1" dirty="0" err="1">
                    <a:uFill>
                      <a:solidFill>
                        <a:srgbClr val="FFFFFF"/>
                      </a:solidFill>
                    </a:uFill>
                  </a:rPr>
                  <a:t>ordine</a:t>
                </a:r>
                <a:r>
                  <a:rPr lang="en-US" spc="-1" dirty="0">
                    <a:uFill>
                      <a:solidFill>
                        <a:srgbClr val="FFFFFF"/>
                      </a:solidFill>
                    </a:uFill>
                  </a:rPr>
                  <a:t>:</a:t>
                </a: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r>
                  <a:rPr lang="en-US" spc="-1" dirty="0" err="1">
                    <a:uFill>
                      <a:solidFill>
                        <a:srgbClr val="FFFFFF"/>
                      </a:solidFill>
                    </a:uFill>
                  </a:rPr>
                  <a:t>Prossimità</a:t>
                </a:r>
                <a:r>
                  <a:rPr lang="en-US" spc="-1" dirty="0">
                    <a:uFill>
                      <a:solidFill>
                        <a:srgbClr val="FFFFFF"/>
                      </a:solidFill>
                    </a:uFill>
                  </a:rPr>
                  <a:t> di </a:t>
                </a:r>
                <a:r>
                  <a:rPr lang="en-US" spc="-1" dirty="0">
                    <a:solidFill>
                      <a:srgbClr val="FF3333"/>
                    </a:solidFill>
                    <a:uFill>
                      <a:solidFill>
                        <a:srgbClr val="FFFFFF"/>
                      </a:solidFill>
                    </a:uFill>
                  </a:rPr>
                  <a:t>secondo</a:t>
                </a:r>
                <a:r>
                  <a:rPr lang="en-US" spc="-1" dirty="0">
                    <a:uFill>
                      <a:solidFill>
                        <a:srgbClr val="FFFFFF"/>
                      </a:solidFill>
                    </a:uFill>
                  </a:rPr>
                  <a:t> </a:t>
                </a:r>
                <a:r>
                  <a:rPr lang="en-US" spc="-1" dirty="0" err="1">
                    <a:uFill>
                      <a:solidFill>
                        <a:srgbClr val="FFFFFF"/>
                      </a:solidFill>
                    </a:uFill>
                  </a:rPr>
                  <a:t>ordine</a:t>
                </a:r>
                <a:r>
                  <a:rPr lang="en-US" spc="-1" dirty="0">
                    <a:uFill>
                      <a:solidFill>
                        <a:srgbClr val="FFFFFF"/>
                      </a:solidFill>
                    </a:uFill>
                  </a:rPr>
                  <a:t>:</a:t>
                </a:r>
              </a:p>
              <a:p>
                <a:pPr>
                  <a:lnSpc>
                    <a:spcPct val="100000"/>
                  </a:lnSpc>
                </a:pPr>
                <a:endParaRPr lang="en-US" spc="-1" dirty="0">
                  <a:uFill>
                    <a:solidFill>
                      <a:srgbClr val="FFFFFF"/>
                    </a:solidFill>
                  </a:uFill>
                </a:endParaRPr>
              </a:p>
            </p:txBody>
          </p:sp>
        </mc:Choice>
        <mc:Fallback xmlns="">
          <p:sp>
            <p:nvSpPr>
              <p:cNvPr id="205" name="CustomShape 3"/>
              <p:cNvSpPr>
                <a:spLocks noRot="1" noChangeAspect="1" noMove="1" noResize="1" noEditPoints="1" noAdjustHandles="1" noChangeArrowheads="1" noChangeShapeType="1" noTextEdit="1"/>
              </p:cNvSpPr>
              <p:nvPr/>
            </p:nvSpPr>
            <p:spPr>
              <a:xfrm>
                <a:off x="417240" y="1554480"/>
                <a:ext cx="8288640" cy="4400995"/>
              </a:xfrm>
              <a:prstGeom prst="rect">
                <a:avLst/>
              </a:prstGeom>
              <a:blipFill>
                <a:blip r:embed="rId3"/>
                <a:stretch>
                  <a:fillRect l="-588" t="-831"/>
                </a:stretch>
              </a:blipFill>
              <a:ln>
                <a:noFill/>
              </a:ln>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2" name="Rettangolo 1"/>
              <p:cNvSpPr/>
              <p:nvPr/>
            </p:nvSpPr>
            <p:spPr>
              <a:xfrm>
                <a:off x="698303" y="2771466"/>
                <a:ext cx="2676630" cy="79707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it-IT" i="1" spc="-1">
                          <a:uFill>
                            <a:solidFill>
                              <a:srgbClr val="FFFFFF"/>
                            </a:solidFill>
                          </a:uFill>
                          <a:latin typeface="Cambria Math" panose="02040503050406030204" pitchFamily="18" charset="0"/>
                        </a:rPr>
                        <m:t>− </m:t>
                      </m:r>
                      <m:nary>
                        <m:naryPr>
                          <m:chr m:val="∑"/>
                          <m:supHide m:val="on"/>
                          <m:ctrlPr>
                            <a:rPr lang="it-IT" i="1" spc="-1">
                              <a:uFill>
                                <a:solidFill>
                                  <a:srgbClr val="FFFFFF"/>
                                </a:solidFill>
                              </a:uFill>
                              <a:latin typeface="Cambria Math" panose="02040503050406030204" pitchFamily="18" charset="0"/>
                            </a:rPr>
                          </m:ctrlPr>
                        </m:naryPr>
                        <m:sub>
                          <m:d>
                            <m:dPr>
                              <m:ctrlPr>
                                <a:rPr lang="it-IT" i="1" spc="-1">
                                  <a:uFill>
                                    <a:solidFill>
                                      <a:srgbClr val="FFFFFF"/>
                                    </a:solidFill>
                                  </a:uFill>
                                  <a:latin typeface="Cambria Math" panose="02040503050406030204" pitchFamily="18" charset="0"/>
                                </a:rPr>
                              </m:ctrlPr>
                            </m:dPr>
                            <m:e>
                              <m:r>
                                <m:rPr>
                                  <m:brk m:alnAt="7"/>
                                </m:rPr>
                                <a:rPr lang="it-IT" i="1" spc="-1">
                                  <a:uFill>
                                    <a:solidFill>
                                      <a:srgbClr val="FFFFFF"/>
                                    </a:solidFill>
                                  </a:uFill>
                                  <a:latin typeface="Cambria Math" panose="02040503050406030204" pitchFamily="18" charset="0"/>
                                </a:rPr>
                                <m:t>𝑖</m:t>
                              </m:r>
                              <m:r>
                                <a:rPr lang="it-IT" i="1" spc="-1">
                                  <a:uFill>
                                    <a:solidFill>
                                      <a:srgbClr val="FFFFFF"/>
                                    </a:solidFill>
                                  </a:uFill>
                                  <a:latin typeface="Cambria Math" panose="02040503050406030204" pitchFamily="18" charset="0"/>
                                </a:rPr>
                                <m:t>,</m:t>
                              </m:r>
                              <m:r>
                                <a:rPr lang="it-IT" i="1" spc="-1">
                                  <a:uFill>
                                    <a:solidFill>
                                      <a:srgbClr val="FFFFFF"/>
                                    </a:solidFill>
                                  </a:uFill>
                                  <a:latin typeface="Cambria Math" panose="02040503050406030204" pitchFamily="18" charset="0"/>
                                </a:rPr>
                                <m:t>𝑗</m:t>
                              </m:r>
                            </m:e>
                          </m:d>
                          <m:r>
                            <m:rPr>
                              <m:brk m:alnAt="7"/>
                            </m:rPr>
                            <a:rPr lang="it-IT" i="1" spc="-1">
                              <a:uFill>
                                <a:solidFill>
                                  <a:srgbClr val="FFFFFF"/>
                                </a:solidFill>
                              </a:uFill>
                              <a:latin typeface="Cambria Math" panose="02040503050406030204" pitchFamily="18" charset="0"/>
                              <a:ea typeface="Cambria Math" panose="02040503050406030204" pitchFamily="18" charset="0"/>
                            </a:rPr>
                            <m:t>∈</m:t>
                          </m:r>
                          <m:r>
                            <a:rPr lang="it-IT" i="1" spc="-1">
                              <a:uFill>
                                <a:solidFill>
                                  <a:srgbClr val="FFFFFF"/>
                                </a:solidFill>
                              </a:uFill>
                              <a:latin typeface="Cambria Math" panose="02040503050406030204" pitchFamily="18" charset="0"/>
                              <a:ea typeface="Cambria Math" panose="02040503050406030204" pitchFamily="18" charset="0"/>
                            </a:rPr>
                            <m:t>𝐸</m:t>
                          </m:r>
                        </m:sub>
                        <m:sup/>
                        <m:e>
                          <m:sSub>
                            <m:sSubPr>
                              <m:ctrlPr>
                                <a:rPr lang="it-IT" i="1" spc="-1">
                                  <a:uFill>
                                    <a:solidFill>
                                      <a:srgbClr val="FFFFFF"/>
                                    </a:solidFill>
                                  </a:uFill>
                                  <a:latin typeface="Cambria Math" panose="02040503050406030204" pitchFamily="18" charset="0"/>
                                </a:rPr>
                              </m:ctrlPr>
                            </m:sSubPr>
                            <m:e>
                              <m:r>
                                <a:rPr lang="it-IT" i="1" spc="-1">
                                  <a:uFill>
                                    <a:solidFill>
                                      <a:srgbClr val="FFFFFF"/>
                                    </a:solidFill>
                                  </a:uFill>
                                  <a:latin typeface="Cambria Math" panose="02040503050406030204" pitchFamily="18" charset="0"/>
                                </a:rPr>
                                <m:t>𝑤</m:t>
                              </m:r>
                            </m:e>
                            <m:sub>
                              <m:r>
                                <a:rPr lang="it-IT" i="1" spc="-1">
                                  <a:uFill>
                                    <a:solidFill>
                                      <a:srgbClr val="FFFFFF"/>
                                    </a:solidFill>
                                  </a:uFill>
                                  <a:latin typeface="Cambria Math" panose="02040503050406030204" pitchFamily="18" charset="0"/>
                                </a:rPr>
                                <m:t>𝑖𝑗</m:t>
                              </m:r>
                            </m:sub>
                          </m:sSub>
                          <m:func>
                            <m:funcPr>
                              <m:ctrlPr>
                                <a:rPr lang="it-IT" i="1" spc="-1">
                                  <a:uFill>
                                    <a:solidFill>
                                      <a:srgbClr val="FFFFFF"/>
                                    </a:solidFill>
                                  </a:uFill>
                                  <a:latin typeface="Cambria Math" panose="02040503050406030204" pitchFamily="18" charset="0"/>
                                </a:rPr>
                              </m:ctrlPr>
                            </m:funcPr>
                            <m:fName>
                              <m:r>
                                <m:rPr>
                                  <m:sty m:val="p"/>
                                </m:rPr>
                                <a:rPr lang="it-IT" spc="-1">
                                  <a:uFill>
                                    <a:solidFill>
                                      <a:srgbClr val="FFFFFF"/>
                                    </a:solidFill>
                                  </a:uFill>
                                  <a:latin typeface="Cambria Math" panose="02040503050406030204" pitchFamily="18" charset="0"/>
                                </a:rPr>
                                <m:t>log</m:t>
                              </m:r>
                            </m:fName>
                            <m:e>
                              <m:sSub>
                                <m:sSubPr>
                                  <m:ctrlPr>
                                    <a:rPr lang="it-IT" i="1" spc="-1">
                                      <a:uFill>
                                        <a:solidFill>
                                          <a:srgbClr val="FFFFFF"/>
                                        </a:solidFill>
                                      </a:uFill>
                                      <a:latin typeface="Cambria Math" panose="02040503050406030204" pitchFamily="18" charset="0"/>
                                    </a:rPr>
                                  </m:ctrlPr>
                                </m:sSubPr>
                                <m:e>
                                  <m:r>
                                    <a:rPr lang="it-IT" i="1" spc="-1">
                                      <a:uFill>
                                        <a:solidFill>
                                          <a:srgbClr val="FFFFFF"/>
                                        </a:solidFill>
                                      </a:uFill>
                                      <a:latin typeface="Cambria Math" panose="02040503050406030204" pitchFamily="18" charset="0"/>
                                    </a:rPr>
                                    <m:t>𝑝</m:t>
                                  </m:r>
                                </m:e>
                                <m:sub>
                                  <m:r>
                                    <a:rPr lang="it-IT" i="1" spc="-1">
                                      <a:uFill>
                                        <a:solidFill>
                                          <a:srgbClr val="FFFFFF"/>
                                        </a:solidFill>
                                      </a:uFill>
                                      <a:latin typeface="Cambria Math" panose="02040503050406030204" pitchFamily="18" charset="0"/>
                                    </a:rPr>
                                    <m:t>1</m:t>
                                  </m:r>
                                </m:sub>
                              </m:sSub>
                              <m:r>
                                <a:rPr lang="it-IT" i="1" spc="-1">
                                  <a:uFill>
                                    <a:solidFill>
                                      <a:srgbClr val="FFFFFF"/>
                                    </a:solidFill>
                                  </a:uFill>
                                  <a:latin typeface="Cambria Math" panose="02040503050406030204" pitchFamily="18" charset="0"/>
                                </a:rPr>
                                <m:t>(</m:t>
                              </m:r>
                              <m:sSub>
                                <m:sSubPr>
                                  <m:ctrlPr>
                                    <a:rPr lang="it-IT" i="1" spc="-1">
                                      <a:uFill>
                                        <a:solidFill>
                                          <a:srgbClr val="FFFFFF"/>
                                        </a:solidFill>
                                      </a:uFill>
                                      <a:latin typeface="Cambria Math" panose="02040503050406030204" pitchFamily="18" charset="0"/>
                                    </a:rPr>
                                  </m:ctrlPr>
                                </m:sSubPr>
                                <m:e>
                                  <m:r>
                                    <a:rPr lang="it-IT" i="1" spc="-1">
                                      <a:uFill>
                                        <a:solidFill>
                                          <a:srgbClr val="FFFFFF"/>
                                        </a:solidFill>
                                      </a:uFill>
                                      <a:latin typeface="Cambria Math" panose="02040503050406030204" pitchFamily="18" charset="0"/>
                                    </a:rPr>
                                    <m:t>𝑣</m:t>
                                  </m:r>
                                </m:e>
                                <m:sub>
                                  <m:r>
                                    <a:rPr lang="it-IT" i="1" spc="-1">
                                      <a:uFill>
                                        <a:solidFill>
                                          <a:srgbClr val="FFFFFF"/>
                                        </a:solidFill>
                                      </a:uFill>
                                      <a:latin typeface="Cambria Math" panose="02040503050406030204" pitchFamily="18" charset="0"/>
                                    </a:rPr>
                                    <m:t>𝑖</m:t>
                                  </m:r>
                                </m:sub>
                              </m:sSub>
                              <m:r>
                                <a:rPr lang="it-IT" i="1" spc="-1">
                                  <a:uFill>
                                    <a:solidFill>
                                      <a:srgbClr val="FFFFFF"/>
                                    </a:solidFill>
                                  </a:uFill>
                                  <a:latin typeface="Cambria Math" panose="02040503050406030204" pitchFamily="18" charset="0"/>
                                </a:rPr>
                                <m:t>, </m:t>
                              </m:r>
                              <m:sSub>
                                <m:sSubPr>
                                  <m:ctrlPr>
                                    <a:rPr lang="it-IT" i="1" spc="-1">
                                      <a:uFill>
                                        <a:solidFill>
                                          <a:srgbClr val="FFFFFF"/>
                                        </a:solidFill>
                                      </a:uFill>
                                      <a:latin typeface="Cambria Math" panose="02040503050406030204" pitchFamily="18" charset="0"/>
                                    </a:rPr>
                                  </m:ctrlPr>
                                </m:sSubPr>
                                <m:e>
                                  <m:r>
                                    <a:rPr lang="it-IT" i="1" spc="-1">
                                      <a:uFill>
                                        <a:solidFill>
                                          <a:srgbClr val="FFFFFF"/>
                                        </a:solidFill>
                                      </a:uFill>
                                      <a:latin typeface="Cambria Math" panose="02040503050406030204" pitchFamily="18" charset="0"/>
                                    </a:rPr>
                                    <m:t>𝑣</m:t>
                                  </m:r>
                                </m:e>
                                <m:sub>
                                  <m:r>
                                    <a:rPr lang="it-IT" i="1" spc="-1">
                                      <a:uFill>
                                        <a:solidFill>
                                          <a:srgbClr val="FFFFFF"/>
                                        </a:solidFill>
                                      </a:uFill>
                                      <a:latin typeface="Cambria Math" panose="02040503050406030204" pitchFamily="18" charset="0"/>
                                    </a:rPr>
                                    <m:t>𝑗</m:t>
                                  </m:r>
                                </m:sub>
                              </m:sSub>
                              <m:r>
                                <a:rPr lang="it-IT" i="1" spc="-1">
                                  <a:uFill>
                                    <a:solidFill>
                                      <a:srgbClr val="FFFFFF"/>
                                    </a:solidFill>
                                  </a:uFill>
                                  <a:latin typeface="Cambria Math" panose="02040503050406030204" pitchFamily="18" charset="0"/>
                                </a:rPr>
                                <m:t>)</m:t>
                              </m:r>
                            </m:e>
                          </m:func>
                        </m:e>
                      </m:nary>
                    </m:oMath>
                  </m:oMathPara>
                </a14:m>
                <a:endParaRPr lang="it-IT" dirty="0"/>
              </a:p>
            </p:txBody>
          </p:sp>
        </mc:Choice>
        <mc:Fallback xmlns="">
          <p:sp>
            <p:nvSpPr>
              <p:cNvPr id="2" name="Rettangolo 1"/>
              <p:cNvSpPr>
                <a:spLocks noRot="1" noChangeAspect="1" noMove="1" noResize="1" noEditPoints="1" noAdjustHandles="1" noChangeArrowheads="1" noChangeShapeType="1" noTextEdit="1"/>
              </p:cNvSpPr>
              <p:nvPr/>
            </p:nvSpPr>
            <p:spPr>
              <a:xfrm>
                <a:off x="698303" y="2771466"/>
                <a:ext cx="2676630" cy="797078"/>
              </a:xfrm>
              <a:prstGeom prst="rect">
                <a:avLst/>
              </a:prstGeom>
              <a:blipFill>
                <a:blip r:embed="rId4"/>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6" name="Rettangolo 5"/>
              <p:cNvSpPr/>
              <p:nvPr/>
            </p:nvSpPr>
            <p:spPr>
              <a:xfrm>
                <a:off x="698303" y="4506961"/>
                <a:ext cx="2761782" cy="79707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it-IT" i="1" spc="-1" smtClean="0">
                          <a:uFill>
                            <a:solidFill>
                              <a:srgbClr val="FFFFFF"/>
                            </a:solidFill>
                          </a:uFill>
                          <a:latin typeface="Cambria Math" panose="02040503050406030204" pitchFamily="18" charset="0"/>
                        </a:rPr>
                        <m:t>− </m:t>
                      </m:r>
                      <m:nary>
                        <m:naryPr>
                          <m:chr m:val="∑"/>
                          <m:supHide m:val="on"/>
                          <m:ctrlPr>
                            <a:rPr lang="it-IT" i="1" spc="-1">
                              <a:uFill>
                                <a:solidFill>
                                  <a:srgbClr val="FFFFFF"/>
                                </a:solidFill>
                              </a:uFill>
                              <a:latin typeface="Cambria Math" panose="02040503050406030204" pitchFamily="18" charset="0"/>
                            </a:rPr>
                          </m:ctrlPr>
                        </m:naryPr>
                        <m:sub>
                          <m:d>
                            <m:dPr>
                              <m:ctrlPr>
                                <a:rPr lang="it-IT" i="1" spc="-1">
                                  <a:uFill>
                                    <a:solidFill>
                                      <a:srgbClr val="FFFFFF"/>
                                    </a:solidFill>
                                  </a:uFill>
                                  <a:latin typeface="Cambria Math" panose="02040503050406030204" pitchFamily="18" charset="0"/>
                                </a:rPr>
                              </m:ctrlPr>
                            </m:dPr>
                            <m:e>
                              <m:r>
                                <m:rPr>
                                  <m:brk m:alnAt="7"/>
                                </m:rPr>
                                <a:rPr lang="it-IT" i="1" spc="-1">
                                  <a:uFill>
                                    <a:solidFill>
                                      <a:srgbClr val="FFFFFF"/>
                                    </a:solidFill>
                                  </a:uFill>
                                  <a:latin typeface="Cambria Math" panose="02040503050406030204" pitchFamily="18" charset="0"/>
                                </a:rPr>
                                <m:t>𝑖</m:t>
                              </m:r>
                              <m:r>
                                <a:rPr lang="it-IT" i="1" spc="-1">
                                  <a:uFill>
                                    <a:solidFill>
                                      <a:srgbClr val="FFFFFF"/>
                                    </a:solidFill>
                                  </a:uFill>
                                  <a:latin typeface="Cambria Math" panose="02040503050406030204" pitchFamily="18" charset="0"/>
                                </a:rPr>
                                <m:t>,</m:t>
                              </m:r>
                              <m:r>
                                <a:rPr lang="it-IT" i="1" spc="-1">
                                  <a:uFill>
                                    <a:solidFill>
                                      <a:srgbClr val="FFFFFF"/>
                                    </a:solidFill>
                                  </a:uFill>
                                  <a:latin typeface="Cambria Math" panose="02040503050406030204" pitchFamily="18" charset="0"/>
                                </a:rPr>
                                <m:t>𝑗</m:t>
                              </m:r>
                            </m:e>
                          </m:d>
                          <m:r>
                            <m:rPr>
                              <m:brk m:alnAt="7"/>
                            </m:rPr>
                            <a:rPr lang="it-IT" i="1" spc="-1">
                              <a:uFill>
                                <a:solidFill>
                                  <a:srgbClr val="FFFFFF"/>
                                </a:solidFill>
                              </a:uFill>
                              <a:latin typeface="Cambria Math" panose="02040503050406030204" pitchFamily="18" charset="0"/>
                              <a:ea typeface="Cambria Math" panose="02040503050406030204" pitchFamily="18" charset="0"/>
                            </a:rPr>
                            <m:t>∈</m:t>
                          </m:r>
                          <m:r>
                            <a:rPr lang="it-IT" i="1" spc="-1">
                              <a:uFill>
                                <a:solidFill>
                                  <a:srgbClr val="FFFFFF"/>
                                </a:solidFill>
                              </a:uFill>
                              <a:latin typeface="Cambria Math" panose="02040503050406030204" pitchFamily="18" charset="0"/>
                              <a:ea typeface="Cambria Math" panose="02040503050406030204" pitchFamily="18" charset="0"/>
                            </a:rPr>
                            <m:t>𝐸</m:t>
                          </m:r>
                        </m:sub>
                        <m:sup/>
                        <m:e>
                          <m:sSub>
                            <m:sSubPr>
                              <m:ctrlPr>
                                <a:rPr lang="it-IT" i="1" spc="-1">
                                  <a:uFill>
                                    <a:solidFill>
                                      <a:srgbClr val="FFFFFF"/>
                                    </a:solidFill>
                                  </a:uFill>
                                  <a:latin typeface="Cambria Math" panose="02040503050406030204" pitchFamily="18" charset="0"/>
                                </a:rPr>
                              </m:ctrlPr>
                            </m:sSubPr>
                            <m:e>
                              <m:r>
                                <a:rPr lang="it-IT" i="1" spc="-1">
                                  <a:uFill>
                                    <a:solidFill>
                                      <a:srgbClr val="FFFFFF"/>
                                    </a:solidFill>
                                  </a:uFill>
                                  <a:latin typeface="Cambria Math" panose="02040503050406030204" pitchFamily="18" charset="0"/>
                                </a:rPr>
                                <m:t>𝑤</m:t>
                              </m:r>
                            </m:e>
                            <m:sub>
                              <m:r>
                                <a:rPr lang="it-IT" i="1" spc="-1">
                                  <a:uFill>
                                    <a:solidFill>
                                      <a:srgbClr val="FFFFFF"/>
                                    </a:solidFill>
                                  </a:uFill>
                                  <a:latin typeface="Cambria Math" panose="02040503050406030204" pitchFamily="18" charset="0"/>
                                </a:rPr>
                                <m:t>𝑖𝑗</m:t>
                              </m:r>
                            </m:sub>
                          </m:sSub>
                          <m:func>
                            <m:funcPr>
                              <m:ctrlPr>
                                <a:rPr lang="it-IT" i="1" spc="-1">
                                  <a:uFill>
                                    <a:solidFill>
                                      <a:srgbClr val="FFFFFF"/>
                                    </a:solidFill>
                                  </a:uFill>
                                  <a:latin typeface="Cambria Math" panose="02040503050406030204" pitchFamily="18" charset="0"/>
                                </a:rPr>
                              </m:ctrlPr>
                            </m:funcPr>
                            <m:fName>
                              <m:r>
                                <m:rPr>
                                  <m:sty m:val="p"/>
                                </m:rPr>
                                <a:rPr lang="it-IT" spc="-1">
                                  <a:uFill>
                                    <a:solidFill>
                                      <a:srgbClr val="FFFFFF"/>
                                    </a:solidFill>
                                  </a:uFill>
                                  <a:latin typeface="Cambria Math" panose="02040503050406030204" pitchFamily="18" charset="0"/>
                                </a:rPr>
                                <m:t>log</m:t>
                              </m:r>
                            </m:fName>
                            <m:e>
                              <m:sSub>
                                <m:sSubPr>
                                  <m:ctrlPr>
                                    <a:rPr lang="it-IT" i="1" spc="-1">
                                      <a:uFill>
                                        <a:solidFill>
                                          <a:srgbClr val="FFFFFF"/>
                                        </a:solidFill>
                                      </a:uFill>
                                      <a:latin typeface="Cambria Math" panose="02040503050406030204" pitchFamily="18" charset="0"/>
                                    </a:rPr>
                                  </m:ctrlPr>
                                </m:sSubPr>
                                <m:e>
                                  <m:r>
                                    <a:rPr lang="it-IT" i="1" spc="-1">
                                      <a:uFill>
                                        <a:solidFill>
                                          <a:srgbClr val="FFFFFF"/>
                                        </a:solidFill>
                                      </a:uFill>
                                      <a:latin typeface="Cambria Math" panose="02040503050406030204" pitchFamily="18" charset="0"/>
                                    </a:rPr>
                                    <m:t>𝑝</m:t>
                                  </m:r>
                                </m:e>
                                <m:sub>
                                  <m:r>
                                    <a:rPr lang="it-IT" b="0" i="1" spc="-1" smtClean="0">
                                      <a:uFill>
                                        <a:solidFill>
                                          <a:srgbClr val="FFFFFF"/>
                                        </a:solidFill>
                                      </a:uFill>
                                      <a:latin typeface="Cambria Math" panose="02040503050406030204" pitchFamily="18" charset="0"/>
                                    </a:rPr>
                                    <m:t>2</m:t>
                                  </m:r>
                                </m:sub>
                              </m:sSub>
                              <m:r>
                                <a:rPr lang="it-IT" i="1" spc="-1">
                                  <a:uFill>
                                    <a:solidFill>
                                      <a:srgbClr val="FFFFFF"/>
                                    </a:solidFill>
                                  </a:uFill>
                                  <a:latin typeface="Cambria Math" panose="02040503050406030204" pitchFamily="18" charset="0"/>
                                </a:rPr>
                                <m:t>(</m:t>
                              </m:r>
                              <m:sSub>
                                <m:sSubPr>
                                  <m:ctrlPr>
                                    <a:rPr lang="it-IT" i="1" spc="-1">
                                      <a:uFill>
                                        <a:solidFill>
                                          <a:srgbClr val="FFFFFF"/>
                                        </a:solidFill>
                                      </a:uFill>
                                      <a:latin typeface="Cambria Math" panose="02040503050406030204" pitchFamily="18" charset="0"/>
                                    </a:rPr>
                                  </m:ctrlPr>
                                </m:sSubPr>
                                <m:e>
                                  <m:r>
                                    <a:rPr lang="it-IT" i="1" spc="-1">
                                      <a:uFill>
                                        <a:solidFill>
                                          <a:srgbClr val="FFFFFF"/>
                                        </a:solidFill>
                                      </a:uFill>
                                      <a:latin typeface="Cambria Math" panose="02040503050406030204" pitchFamily="18" charset="0"/>
                                    </a:rPr>
                                    <m:t>𝑣</m:t>
                                  </m:r>
                                </m:e>
                                <m:sub>
                                  <m:r>
                                    <a:rPr lang="it-IT" b="0" i="1" spc="-1" smtClean="0">
                                      <a:uFill>
                                        <a:solidFill>
                                          <a:srgbClr val="FFFFFF"/>
                                        </a:solidFill>
                                      </a:uFill>
                                      <a:latin typeface="Cambria Math" panose="02040503050406030204" pitchFamily="18" charset="0"/>
                                    </a:rPr>
                                    <m:t>𝑗</m:t>
                                  </m:r>
                                </m:sub>
                              </m:sSub>
                              <m:r>
                                <a:rPr lang="it-IT" b="0" i="1" spc="-1" smtClean="0">
                                  <a:uFill>
                                    <a:solidFill>
                                      <a:srgbClr val="FFFFFF"/>
                                    </a:solidFill>
                                  </a:uFill>
                                  <a:latin typeface="Cambria Math" panose="02040503050406030204" pitchFamily="18" charset="0"/>
                                </a:rPr>
                                <m:t>|</m:t>
                              </m:r>
                              <m:sSub>
                                <m:sSubPr>
                                  <m:ctrlPr>
                                    <a:rPr lang="it-IT" i="1" spc="-1">
                                      <a:uFill>
                                        <a:solidFill>
                                          <a:srgbClr val="FFFFFF"/>
                                        </a:solidFill>
                                      </a:uFill>
                                      <a:latin typeface="Cambria Math" panose="02040503050406030204" pitchFamily="18" charset="0"/>
                                    </a:rPr>
                                  </m:ctrlPr>
                                </m:sSubPr>
                                <m:e>
                                  <m:r>
                                    <a:rPr lang="it-IT" i="1" spc="-1">
                                      <a:uFill>
                                        <a:solidFill>
                                          <a:srgbClr val="FFFFFF"/>
                                        </a:solidFill>
                                      </a:uFill>
                                      <a:latin typeface="Cambria Math" panose="02040503050406030204" pitchFamily="18" charset="0"/>
                                    </a:rPr>
                                    <m:t>𝑣</m:t>
                                  </m:r>
                                </m:e>
                                <m:sub>
                                  <m:r>
                                    <a:rPr lang="it-IT" b="0" i="1" spc="-1" smtClean="0">
                                      <a:uFill>
                                        <a:solidFill>
                                          <a:srgbClr val="FFFFFF"/>
                                        </a:solidFill>
                                      </a:uFill>
                                      <a:latin typeface="Cambria Math" panose="02040503050406030204" pitchFamily="18" charset="0"/>
                                    </a:rPr>
                                    <m:t>𝑖</m:t>
                                  </m:r>
                                </m:sub>
                              </m:sSub>
                              <m:r>
                                <a:rPr lang="it-IT" i="1" spc="-1">
                                  <a:uFill>
                                    <a:solidFill>
                                      <a:srgbClr val="FFFFFF"/>
                                    </a:solidFill>
                                  </a:uFill>
                                  <a:latin typeface="Cambria Math" panose="02040503050406030204" pitchFamily="18" charset="0"/>
                                </a:rPr>
                                <m:t>)</m:t>
                              </m:r>
                            </m:e>
                          </m:func>
                        </m:e>
                      </m:nary>
                    </m:oMath>
                  </m:oMathPara>
                </a14:m>
                <a:endParaRPr lang="it-IT" dirty="0"/>
              </a:p>
            </p:txBody>
          </p:sp>
        </mc:Choice>
        <mc:Fallback xmlns="">
          <p:sp>
            <p:nvSpPr>
              <p:cNvPr id="6" name="Rettangolo 5"/>
              <p:cNvSpPr>
                <a:spLocks noRot="1" noChangeAspect="1" noMove="1" noResize="1" noEditPoints="1" noAdjustHandles="1" noChangeArrowheads="1" noChangeShapeType="1" noTextEdit="1"/>
              </p:cNvSpPr>
              <p:nvPr/>
            </p:nvSpPr>
            <p:spPr>
              <a:xfrm>
                <a:off x="698303" y="4506961"/>
                <a:ext cx="2761782" cy="797078"/>
              </a:xfrm>
              <a:prstGeom prst="rect">
                <a:avLst/>
              </a:prstGeom>
              <a:blipFill>
                <a:blip r:embed="rId5"/>
                <a:stretch>
                  <a:fillRect/>
                </a:stretch>
              </a:blipFill>
            </p:spPr>
            <p:txBody>
              <a:bodyPr/>
              <a:lstStyle/>
              <a:p>
                <a:r>
                  <a:rPr lang="it-IT">
                    <a:noFill/>
                  </a:rPr>
                  <a:t> </a:t>
                </a:r>
              </a:p>
            </p:txBody>
          </p:sp>
        </mc:Fallback>
      </mc:AlternateContent>
      <p:pic>
        <p:nvPicPr>
          <p:cNvPr id="3" name="Immagin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69985" y="2452465"/>
            <a:ext cx="4335895" cy="3099249"/>
          </a:xfrm>
          <a:prstGeom prst="rect">
            <a:avLst/>
          </a:prstGeom>
        </p:spPr>
      </p:pic>
    </p:spTree>
    <p:extLst>
      <p:ext uri="{BB962C8B-B14F-4D97-AF65-F5344CB8AC3E}">
        <p14:creationId xmlns:p14="http://schemas.microsoft.com/office/powerpoint/2010/main" val="220478312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Rappresentare</a:t>
            </a:r>
            <a:r>
              <a:rPr lang="en-US" sz="4400" b="0" strike="noStrike" spc="-1" dirty="0">
                <a:solidFill>
                  <a:srgbClr val="17375E"/>
                </a:solidFill>
                <a:uFill>
                  <a:solidFill>
                    <a:srgbClr val="FFFFFF"/>
                  </a:solidFill>
                </a:uFill>
                <a:latin typeface="Calibri"/>
                <a:ea typeface="DejaVu Sans"/>
              </a:rPr>
              <a:t> </a:t>
            </a:r>
            <a:r>
              <a:rPr lang="en-US" sz="4400" b="0" strike="noStrike" spc="-1" dirty="0" err="1">
                <a:solidFill>
                  <a:srgbClr val="17375E"/>
                </a:solidFill>
                <a:uFill>
                  <a:solidFill>
                    <a:srgbClr val="FFFFFF"/>
                  </a:solidFill>
                </a:uFill>
                <a:latin typeface="Calibri"/>
                <a:ea typeface="DejaVu Sans"/>
              </a:rPr>
              <a:t>il</a:t>
            </a:r>
            <a:r>
              <a:rPr lang="en-US" sz="4400" b="0" strike="noStrike" spc="-1" dirty="0">
                <a:solidFill>
                  <a:srgbClr val="17375E"/>
                </a:solidFill>
                <a:uFill>
                  <a:solidFill>
                    <a:srgbClr val="FFFFFF"/>
                  </a:solidFill>
                </a:uFill>
                <a:latin typeface="Calibri"/>
                <a:ea typeface="DejaVu Sans"/>
              </a:rPr>
              <a:t> </a:t>
            </a:r>
            <a:r>
              <a:rPr lang="en-US" sz="4400" spc="-1" dirty="0" err="1">
                <a:solidFill>
                  <a:srgbClr val="17375E"/>
                </a:solidFill>
                <a:uFill>
                  <a:solidFill>
                    <a:srgbClr val="FFFFFF"/>
                  </a:solidFill>
                </a:uFill>
                <a:latin typeface="Calibri"/>
                <a:ea typeface="DejaVu Sans"/>
              </a:rPr>
              <a:t>testo</a:t>
            </a:r>
            <a:r>
              <a:rPr lang="en-US" sz="4400" spc="-1" dirty="0">
                <a:solidFill>
                  <a:srgbClr val="17375E"/>
                </a:solidFill>
                <a:uFill>
                  <a:solidFill>
                    <a:srgbClr val="FFFFFF"/>
                  </a:solidFill>
                </a:uFill>
                <a:latin typeface="Calibri"/>
                <a:ea typeface="DejaVu Sans"/>
              </a:rPr>
              <a:t>: </a:t>
            </a:r>
            <a:r>
              <a:rPr lang="en-US" sz="4400" b="0" strike="noStrike" spc="-1" dirty="0" err="1">
                <a:solidFill>
                  <a:srgbClr val="17375E"/>
                </a:solidFill>
                <a:uFill>
                  <a:solidFill>
                    <a:srgbClr val="FFFFFF"/>
                  </a:solidFill>
                </a:uFill>
                <a:latin typeface="Calibri"/>
                <a:ea typeface="DejaVu Sans"/>
              </a:rPr>
              <a:t>Tf-Idf</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14</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554480"/>
            <a:ext cx="8288640" cy="440099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err="1">
                <a:uFill>
                  <a:solidFill>
                    <a:srgbClr val="FFFFFF"/>
                  </a:solidFill>
                </a:uFill>
              </a:rPr>
              <a:t>Funzione</a:t>
            </a:r>
            <a:r>
              <a:rPr lang="en-US" spc="-1" dirty="0">
                <a:uFill>
                  <a:solidFill>
                    <a:srgbClr val="FFFFFF"/>
                  </a:solidFill>
                </a:uFill>
              </a:rPr>
              <a:t> </a:t>
            </a:r>
            <a:r>
              <a:rPr lang="en-US" spc="-1" dirty="0" err="1">
                <a:uFill>
                  <a:solidFill>
                    <a:srgbClr val="FFFFFF"/>
                  </a:solidFill>
                </a:uFill>
              </a:rPr>
              <a:t>che</a:t>
            </a:r>
            <a:r>
              <a:rPr lang="en-US" spc="-1" dirty="0">
                <a:uFill>
                  <a:solidFill>
                    <a:srgbClr val="FFFFFF"/>
                  </a:solidFill>
                </a:uFill>
              </a:rPr>
              <a:t> </a:t>
            </a:r>
            <a:r>
              <a:rPr lang="en-US" spc="-1" dirty="0" err="1">
                <a:uFill>
                  <a:solidFill>
                    <a:srgbClr val="FFFFFF"/>
                  </a:solidFill>
                </a:uFill>
              </a:rPr>
              <a:t>viene</a:t>
            </a:r>
            <a:r>
              <a:rPr lang="en-US" spc="-1" dirty="0">
                <a:uFill>
                  <a:solidFill>
                    <a:srgbClr val="FFFFFF"/>
                  </a:solidFill>
                </a:uFill>
              </a:rPr>
              <a:t> </a:t>
            </a:r>
            <a:r>
              <a:rPr lang="en-US" spc="-1" dirty="0" err="1">
                <a:uFill>
                  <a:solidFill>
                    <a:srgbClr val="FFFFFF"/>
                  </a:solidFill>
                </a:uFill>
              </a:rPr>
              <a:t>usata</a:t>
            </a:r>
            <a:r>
              <a:rPr lang="en-US" spc="-1" dirty="0">
                <a:uFill>
                  <a:solidFill>
                    <a:srgbClr val="FFFFFF"/>
                  </a:solidFill>
                </a:uFill>
              </a:rPr>
              <a:t> per </a:t>
            </a:r>
            <a:r>
              <a:rPr lang="en-US" spc="-1" dirty="0" err="1">
                <a:uFill>
                  <a:solidFill>
                    <a:srgbClr val="FFFFFF"/>
                  </a:solidFill>
                </a:uFill>
              </a:rPr>
              <a:t>misurare</a:t>
            </a:r>
            <a:r>
              <a:rPr lang="en-US" spc="-1" dirty="0">
                <a:uFill>
                  <a:solidFill>
                    <a:srgbClr val="FFFFFF"/>
                  </a:solidFill>
                </a:uFill>
              </a:rPr>
              <a:t> </a:t>
            </a:r>
            <a:r>
              <a:rPr lang="en-US" spc="-1" dirty="0" err="1">
                <a:uFill>
                  <a:solidFill>
                    <a:srgbClr val="FFFFFF"/>
                  </a:solidFill>
                </a:uFill>
              </a:rPr>
              <a:t>l’importanza</a:t>
            </a:r>
            <a:r>
              <a:rPr lang="en-US" spc="-1" dirty="0">
                <a:uFill>
                  <a:solidFill>
                    <a:srgbClr val="FFFFFF"/>
                  </a:solidFill>
                </a:uFill>
              </a:rPr>
              <a:t> di un </a:t>
            </a:r>
            <a:r>
              <a:rPr lang="en-US" spc="-1" dirty="0" err="1">
                <a:uFill>
                  <a:solidFill>
                    <a:srgbClr val="FFFFFF"/>
                  </a:solidFill>
                </a:uFill>
              </a:rPr>
              <a:t>termine</a:t>
            </a:r>
            <a:r>
              <a:rPr lang="en-US" spc="-1" dirty="0">
                <a:uFill>
                  <a:solidFill>
                    <a:srgbClr val="FFFFFF"/>
                  </a:solidFill>
                </a:uFill>
              </a:rPr>
              <a:t> </a:t>
            </a:r>
            <a:r>
              <a:rPr lang="en-US" spc="-1" dirty="0" err="1">
                <a:uFill>
                  <a:solidFill>
                    <a:srgbClr val="FFFFFF"/>
                  </a:solidFill>
                </a:uFill>
              </a:rPr>
              <a:t>rispetto</a:t>
            </a:r>
            <a:r>
              <a:rPr lang="en-US" spc="-1" dirty="0">
                <a:uFill>
                  <a:solidFill>
                    <a:srgbClr val="FFFFFF"/>
                  </a:solidFill>
                </a:uFill>
              </a:rPr>
              <a:t> ad un </a:t>
            </a:r>
            <a:r>
              <a:rPr lang="en-US" spc="-1" dirty="0" err="1">
                <a:uFill>
                  <a:solidFill>
                    <a:srgbClr val="FFFFFF"/>
                  </a:solidFill>
                </a:uFill>
              </a:rPr>
              <a:t>documento</a:t>
            </a:r>
            <a:r>
              <a:rPr lang="en-US" spc="-1" dirty="0">
                <a:uFill>
                  <a:solidFill>
                    <a:srgbClr val="FFFFFF"/>
                  </a:solidFill>
                </a:uFill>
              </a:rPr>
              <a:t> o ad </a:t>
            </a:r>
            <a:r>
              <a:rPr lang="en-US" spc="-1" dirty="0" err="1">
                <a:uFill>
                  <a:solidFill>
                    <a:srgbClr val="FFFFFF"/>
                  </a:solidFill>
                </a:uFill>
              </a:rPr>
              <a:t>una</a:t>
            </a:r>
            <a:r>
              <a:rPr lang="en-US" spc="-1" dirty="0">
                <a:uFill>
                  <a:solidFill>
                    <a:srgbClr val="FFFFFF"/>
                  </a:solidFill>
                </a:uFill>
              </a:rPr>
              <a:t> </a:t>
            </a:r>
            <a:r>
              <a:rPr lang="en-US" spc="-1" dirty="0" err="1">
                <a:uFill>
                  <a:solidFill>
                    <a:srgbClr val="FFFFFF"/>
                  </a:solidFill>
                </a:uFill>
              </a:rPr>
              <a:t>collezione</a:t>
            </a:r>
            <a:r>
              <a:rPr lang="en-US" spc="-1" dirty="0">
                <a:uFill>
                  <a:solidFill>
                    <a:srgbClr val="FFFFFF"/>
                  </a:solidFill>
                </a:uFill>
              </a:rPr>
              <a:t> di </a:t>
            </a:r>
            <a:r>
              <a:rPr lang="en-US" spc="-1" dirty="0" err="1">
                <a:uFill>
                  <a:solidFill>
                    <a:srgbClr val="FFFFFF"/>
                  </a:solidFill>
                </a:uFill>
              </a:rPr>
              <a:t>documenti</a:t>
            </a:r>
            <a:r>
              <a:rPr lang="en-US" spc="-1" dirty="0">
                <a:uFill>
                  <a:solidFill>
                    <a:srgbClr val="FFFFFF"/>
                  </a:solidFill>
                </a:uFill>
              </a:rPr>
              <a:t>.</a:t>
            </a:r>
          </a:p>
          <a:p>
            <a:pPr>
              <a:lnSpc>
                <a:spcPct val="100000"/>
              </a:lnSpc>
            </a:pPr>
            <a:endParaRPr lang="en-US" spc="-1" dirty="0">
              <a:uFill>
                <a:solidFill>
                  <a:srgbClr val="FFFFFF"/>
                </a:solidFill>
              </a:uFill>
            </a:endParaRPr>
          </a:p>
          <a:p>
            <a:pPr marL="285750" indent="-285750">
              <a:lnSpc>
                <a:spcPct val="100000"/>
              </a:lnSpc>
              <a:buFont typeface="Arial" panose="020B0604020202020204" pitchFamily="34" charset="0"/>
              <a:buChar char="•"/>
            </a:pPr>
            <a:r>
              <a:rPr lang="en-US" spc="-1" dirty="0" err="1">
                <a:solidFill>
                  <a:srgbClr val="FF3333"/>
                </a:solidFill>
                <a:uFill>
                  <a:solidFill>
                    <a:srgbClr val="FFFFFF"/>
                  </a:solidFill>
                </a:uFill>
              </a:rPr>
              <a:t>Tf</a:t>
            </a:r>
            <a:r>
              <a:rPr lang="en-US" spc="-1" dirty="0">
                <a:uFill>
                  <a:solidFill>
                    <a:srgbClr val="FFFFFF"/>
                  </a:solidFill>
                </a:uFill>
              </a:rPr>
              <a:t>: </a:t>
            </a:r>
            <a:r>
              <a:rPr lang="en-US" spc="-1" dirty="0" err="1">
                <a:uFill>
                  <a:solidFill>
                    <a:srgbClr val="FFFFFF"/>
                  </a:solidFill>
                </a:uFill>
              </a:rPr>
              <a:t>misura</a:t>
            </a:r>
            <a:r>
              <a:rPr lang="en-US" spc="-1" dirty="0">
                <a:uFill>
                  <a:solidFill>
                    <a:srgbClr val="FFFFFF"/>
                  </a:solidFill>
                </a:uFill>
              </a:rPr>
              <a:t> </a:t>
            </a:r>
            <a:r>
              <a:rPr lang="en-US" spc="-1" dirty="0" err="1">
                <a:uFill>
                  <a:solidFill>
                    <a:srgbClr val="FFFFFF"/>
                  </a:solidFill>
                </a:uFill>
              </a:rPr>
              <a:t>quante</a:t>
            </a:r>
            <a:r>
              <a:rPr lang="en-US" spc="-1" dirty="0">
                <a:uFill>
                  <a:solidFill>
                    <a:srgbClr val="FFFFFF"/>
                  </a:solidFill>
                </a:uFill>
              </a:rPr>
              <a:t> volte un </a:t>
            </a:r>
            <a:r>
              <a:rPr lang="en-US" spc="-1" dirty="0" err="1">
                <a:uFill>
                  <a:solidFill>
                    <a:srgbClr val="FFFFFF"/>
                  </a:solidFill>
                </a:uFill>
              </a:rPr>
              <a:t>termine</a:t>
            </a:r>
            <a:r>
              <a:rPr lang="en-US" spc="-1" dirty="0">
                <a:uFill>
                  <a:solidFill>
                    <a:srgbClr val="FFFFFF"/>
                  </a:solidFill>
                </a:uFill>
              </a:rPr>
              <a:t> </a:t>
            </a:r>
            <a:r>
              <a:rPr lang="en-US" spc="-1" dirty="0" err="1">
                <a:uFill>
                  <a:solidFill>
                    <a:srgbClr val="FFFFFF"/>
                  </a:solidFill>
                </a:uFill>
              </a:rPr>
              <a:t>appare</a:t>
            </a:r>
            <a:r>
              <a:rPr lang="en-US" spc="-1" dirty="0">
                <a:uFill>
                  <a:solidFill>
                    <a:srgbClr val="FFFFFF"/>
                  </a:solidFill>
                </a:uFill>
              </a:rPr>
              <a:t> in un </a:t>
            </a:r>
            <a:r>
              <a:rPr lang="en-US" spc="-1" dirty="0" err="1">
                <a:uFill>
                  <a:solidFill>
                    <a:srgbClr val="FFFFFF"/>
                  </a:solidFill>
                </a:uFill>
              </a:rPr>
              <a:t>documento</a:t>
            </a:r>
            <a:r>
              <a:rPr lang="en-US" spc="-1" dirty="0">
                <a:uFill>
                  <a:solidFill>
                    <a:srgbClr val="FFFFFF"/>
                  </a:solidFill>
                </a:uFill>
              </a:rPr>
              <a:t>.</a:t>
            </a: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r>
              <a:rPr lang="en-US" spc="-1" dirty="0" err="1">
                <a:solidFill>
                  <a:srgbClr val="FF3333"/>
                </a:solidFill>
                <a:uFill>
                  <a:solidFill>
                    <a:srgbClr val="FFFFFF"/>
                  </a:solidFill>
                </a:uFill>
              </a:rPr>
              <a:t>Idf</a:t>
            </a:r>
            <a:r>
              <a:rPr lang="en-US" spc="-1" dirty="0">
                <a:uFill>
                  <a:solidFill>
                    <a:srgbClr val="FFFFFF"/>
                  </a:solidFill>
                </a:uFill>
              </a:rPr>
              <a:t>: </a:t>
            </a:r>
            <a:r>
              <a:rPr lang="en-US" spc="-1" dirty="0" err="1">
                <a:uFill>
                  <a:solidFill>
                    <a:srgbClr val="FFFFFF"/>
                  </a:solidFill>
                </a:uFill>
              </a:rPr>
              <a:t>misura</a:t>
            </a:r>
            <a:r>
              <a:rPr lang="en-US" spc="-1" dirty="0">
                <a:uFill>
                  <a:solidFill>
                    <a:srgbClr val="FFFFFF"/>
                  </a:solidFill>
                </a:uFill>
              </a:rPr>
              <a:t> </a:t>
            </a:r>
            <a:r>
              <a:rPr lang="en-US" spc="-1" dirty="0" err="1">
                <a:uFill>
                  <a:solidFill>
                    <a:srgbClr val="FFFFFF"/>
                  </a:solidFill>
                </a:uFill>
              </a:rPr>
              <a:t>quante</a:t>
            </a:r>
            <a:r>
              <a:rPr lang="en-US" spc="-1" dirty="0">
                <a:uFill>
                  <a:solidFill>
                    <a:srgbClr val="FFFFFF"/>
                  </a:solidFill>
                </a:uFill>
              </a:rPr>
              <a:t> volte un </a:t>
            </a:r>
            <a:r>
              <a:rPr lang="en-US" spc="-1" dirty="0" err="1">
                <a:uFill>
                  <a:solidFill>
                    <a:srgbClr val="FFFFFF"/>
                  </a:solidFill>
                </a:uFill>
              </a:rPr>
              <a:t>termine</a:t>
            </a:r>
            <a:r>
              <a:rPr lang="en-US" spc="-1" dirty="0">
                <a:uFill>
                  <a:solidFill>
                    <a:srgbClr val="FFFFFF"/>
                  </a:solidFill>
                </a:uFill>
              </a:rPr>
              <a:t> </a:t>
            </a:r>
            <a:r>
              <a:rPr lang="en-US" spc="-1" dirty="0" err="1">
                <a:uFill>
                  <a:solidFill>
                    <a:srgbClr val="FFFFFF"/>
                  </a:solidFill>
                </a:uFill>
              </a:rPr>
              <a:t>appare</a:t>
            </a:r>
            <a:r>
              <a:rPr lang="en-US" spc="-1" dirty="0">
                <a:uFill>
                  <a:solidFill>
                    <a:srgbClr val="FFFFFF"/>
                  </a:solidFill>
                </a:uFill>
              </a:rPr>
              <a:t> in </a:t>
            </a:r>
            <a:r>
              <a:rPr lang="en-US" spc="-1" dirty="0" err="1">
                <a:uFill>
                  <a:solidFill>
                    <a:srgbClr val="FFFFFF"/>
                  </a:solidFill>
                </a:uFill>
              </a:rPr>
              <a:t>tutta</a:t>
            </a:r>
            <a:r>
              <a:rPr lang="en-US" spc="-1" dirty="0">
                <a:uFill>
                  <a:solidFill>
                    <a:srgbClr val="FFFFFF"/>
                  </a:solidFill>
                </a:uFill>
              </a:rPr>
              <a:t> la </a:t>
            </a:r>
            <a:r>
              <a:rPr lang="en-US" spc="-1" dirty="0" err="1">
                <a:uFill>
                  <a:solidFill>
                    <a:srgbClr val="FFFFFF"/>
                  </a:solidFill>
                </a:uFill>
              </a:rPr>
              <a:t>collezione</a:t>
            </a:r>
            <a:r>
              <a:rPr lang="en-US" spc="-1" dirty="0">
                <a:uFill>
                  <a:solidFill>
                    <a:srgbClr val="FFFFFF"/>
                  </a:solidFill>
                </a:uFill>
              </a:rPr>
              <a:t> di </a:t>
            </a:r>
            <a:r>
              <a:rPr lang="en-US" spc="-1" dirty="0" err="1">
                <a:uFill>
                  <a:solidFill>
                    <a:srgbClr val="FFFFFF"/>
                  </a:solidFill>
                </a:uFill>
              </a:rPr>
              <a:t>documenti</a:t>
            </a:r>
            <a:r>
              <a:rPr lang="en-US" spc="-1" dirty="0">
                <a:uFill>
                  <a:solidFill>
                    <a:srgbClr val="FFFFFF"/>
                  </a:solidFill>
                </a:uFill>
              </a:rPr>
              <a:t>.</a:t>
            </a: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p:txBody>
      </p:sp>
      <mc:AlternateContent xmlns:mc="http://schemas.openxmlformats.org/markup-compatibility/2006" xmlns:a14="http://schemas.microsoft.com/office/drawing/2010/main">
        <mc:Choice Requires="a14">
          <p:sp>
            <p:nvSpPr>
              <p:cNvPr id="2" name="CasellaDiTesto 1"/>
              <p:cNvSpPr txBox="1"/>
              <p:nvPr/>
            </p:nvSpPr>
            <p:spPr>
              <a:xfrm>
                <a:off x="3792191" y="2938549"/>
                <a:ext cx="1527469" cy="74738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2400" i="1" smtClean="0">
                              <a:latin typeface="Cambria Math" panose="02040503050406030204" pitchFamily="18" charset="0"/>
                            </a:rPr>
                          </m:ctrlPr>
                        </m:sSubPr>
                        <m:e>
                          <m:r>
                            <a:rPr lang="it-IT" sz="2400" b="0" i="1" smtClean="0">
                              <a:latin typeface="Cambria Math" panose="02040503050406030204" pitchFamily="18" charset="0"/>
                            </a:rPr>
                            <m:t>𝑡𝑓</m:t>
                          </m:r>
                        </m:e>
                        <m:sub>
                          <m:r>
                            <a:rPr lang="it-IT" sz="2400" b="0" i="1" smtClean="0">
                              <a:latin typeface="Cambria Math" panose="02040503050406030204" pitchFamily="18" charset="0"/>
                            </a:rPr>
                            <m:t>𝑖</m:t>
                          </m:r>
                          <m:r>
                            <a:rPr lang="it-IT" sz="2400" b="0" i="1" smtClean="0">
                              <a:latin typeface="Cambria Math" panose="02040503050406030204" pitchFamily="18" charset="0"/>
                            </a:rPr>
                            <m:t>,</m:t>
                          </m:r>
                          <m:r>
                            <a:rPr lang="it-IT" sz="2400" b="0" i="1" smtClean="0">
                              <a:latin typeface="Cambria Math" panose="02040503050406030204" pitchFamily="18" charset="0"/>
                            </a:rPr>
                            <m:t>𝑗</m:t>
                          </m:r>
                        </m:sub>
                      </m:sSub>
                      <m:r>
                        <a:rPr lang="it-IT" sz="2400" b="0" i="1" smtClean="0">
                          <a:latin typeface="Cambria Math" panose="02040503050406030204" pitchFamily="18" charset="0"/>
                        </a:rPr>
                        <m:t>= </m:t>
                      </m:r>
                      <m:f>
                        <m:fPr>
                          <m:ctrlPr>
                            <a:rPr lang="it-IT" sz="2400" b="0" i="1" smtClean="0">
                              <a:latin typeface="Cambria Math" panose="02040503050406030204" pitchFamily="18" charset="0"/>
                            </a:rPr>
                          </m:ctrlPr>
                        </m:fPr>
                        <m:num>
                          <m:sSub>
                            <m:sSubPr>
                              <m:ctrlPr>
                                <a:rPr lang="it-IT" sz="2400" b="0" i="1" smtClean="0">
                                  <a:latin typeface="Cambria Math" panose="02040503050406030204" pitchFamily="18" charset="0"/>
                                </a:rPr>
                              </m:ctrlPr>
                            </m:sSubPr>
                            <m:e>
                              <m:r>
                                <a:rPr lang="it-IT" sz="2400" b="0" i="1" smtClean="0">
                                  <a:latin typeface="Cambria Math" panose="02040503050406030204" pitchFamily="18" charset="0"/>
                                </a:rPr>
                                <m:t>𝑛</m:t>
                              </m:r>
                            </m:e>
                            <m:sub>
                              <m:r>
                                <a:rPr lang="it-IT" sz="2400" b="0" i="1" smtClean="0">
                                  <a:latin typeface="Cambria Math" panose="02040503050406030204" pitchFamily="18" charset="0"/>
                                </a:rPr>
                                <m:t>𝑖</m:t>
                              </m:r>
                              <m:r>
                                <a:rPr lang="it-IT" sz="2400" b="0" i="1" smtClean="0">
                                  <a:latin typeface="Cambria Math" panose="02040503050406030204" pitchFamily="18" charset="0"/>
                                </a:rPr>
                                <m:t>,</m:t>
                              </m:r>
                              <m:r>
                                <a:rPr lang="it-IT" sz="2400" b="0" i="1" smtClean="0">
                                  <a:latin typeface="Cambria Math" panose="02040503050406030204" pitchFamily="18" charset="0"/>
                                </a:rPr>
                                <m:t>𝑗</m:t>
                              </m:r>
                            </m:sub>
                          </m:sSub>
                        </m:num>
                        <m:den>
                          <m:r>
                            <a:rPr lang="it-IT" sz="2400" b="0" i="1" smtClean="0">
                              <a:latin typeface="Cambria Math" panose="02040503050406030204" pitchFamily="18" charset="0"/>
                            </a:rPr>
                            <m:t>|</m:t>
                          </m:r>
                          <m:sSub>
                            <m:sSubPr>
                              <m:ctrlPr>
                                <a:rPr lang="it-IT" sz="2400" b="0" i="1" smtClean="0">
                                  <a:latin typeface="Cambria Math" panose="02040503050406030204" pitchFamily="18" charset="0"/>
                                </a:rPr>
                              </m:ctrlPr>
                            </m:sSubPr>
                            <m:e>
                              <m:r>
                                <a:rPr lang="it-IT" sz="2400" b="0" i="1" smtClean="0">
                                  <a:latin typeface="Cambria Math" panose="02040503050406030204" pitchFamily="18" charset="0"/>
                                </a:rPr>
                                <m:t>𝑑</m:t>
                              </m:r>
                            </m:e>
                            <m:sub>
                              <m:r>
                                <a:rPr lang="it-IT" sz="2400" b="0" i="1" smtClean="0">
                                  <a:latin typeface="Cambria Math" panose="02040503050406030204" pitchFamily="18" charset="0"/>
                                </a:rPr>
                                <m:t>𝑗</m:t>
                              </m:r>
                            </m:sub>
                          </m:sSub>
                          <m:r>
                            <a:rPr lang="it-IT" sz="2400" b="0" i="1" smtClean="0">
                              <a:latin typeface="Cambria Math" panose="02040503050406030204" pitchFamily="18" charset="0"/>
                            </a:rPr>
                            <m:t>|</m:t>
                          </m:r>
                        </m:den>
                      </m:f>
                    </m:oMath>
                  </m:oMathPara>
                </a14:m>
                <a:endParaRPr lang="it-IT" sz="2400" dirty="0"/>
              </a:p>
            </p:txBody>
          </p:sp>
        </mc:Choice>
        <mc:Fallback xmlns="">
          <p:sp>
            <p:nvSpPr>
              <p:cNvPr id="2" name="CasellaDiTesto 1"/>
              <p:cNvSpPr txBox="1">
                <a:spLocks noRot="1" noChangeAspect="1" noMove="1" noResize="1" noEditPoints="1" noAdjustHandles="1" noChangeArrowheads="1" noChangeShapeType="1" noTextEdit="1"/>
              </p:cNvSpPr>
              <p:nvPr/>
            </p:nvSpPr>
            <p:spPr>
              <a:xfrm>
                <a:off x="3792191" y="2938549"/>
                <a:ext cx="1527469" cy="747384"/>
              </a:xfrm>
              <a:prstGeom prst="rect">
                <a:avLst/>
              </a:prstGeom>
              <a:blipFill>
                <a:blip r:embed="rId3"/>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3" name="CasellaDiTesto 2"/>
              <p:cNvSpPr txBox="1"/>
              <p:nvPr/>
            </p:nvSpPr>
            <p:spPr>
              <a:xfrm>
                <a:off x="2978955" y="4688102"/>
                <a:ext cx="3153940" cy="7637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it-IT" sz="2400" i="1" smtClean="0">
                              <a:latin typeface="Cambria Math" panose="02040503050406030204" pitchFamily="18" charset="0"/>
                            </a:rPr>
                          </m:ctrlPr>
                        </m:sSubPr>
                        <m:e>
                          <m:r>
                            <a:rPr lang="it-IT" sz="2400" b="0" i="1" smtClean="0">
                              <a:latin typeface="Cambria Math" panose="02040503050406030204" pitchFamily="18" charset="0"/>
                            </a:rPr>
                            <m:t>𝑖𝑑𝑓</m:t>
                          </m:r>
                        </m:e>
                        <m:sub>
                          <m:r>
                            <a:rPr lang="it-IT" sz="2400" b="0" i="1" smtClean="0">
                              <a:latin typeface="Cambria Math" panose="02040503050406030204" pitchFamily="18" charset="0"/>
                            </a:rPr>
                            <m:t>𝑖</m:t>
                          </m:r>
                        </m:sub>
                      </m:sSub>
                      <m:r>
                        <a:rPr lang="it-IT" sz="2400" b="0" i="1" smtClean="0">
                          <a:latin typeface="Cambria Math" panose="02040503050406030204" pitchFamily="18" charset="0"/>
                        </a:rPr>
                        <m:t>=</m:t>
                      </m:r>
                      <m:func>
                        <m:funcPr>
                          <m:ctrlPr>
                            <a:rPr lang="it-IT" sz="2400" b="0" i="1" smtClean="0">
                              <a:latin typeface="Cambria Math" panose="02040503050406030204" pitchFamily="18" charset="0"/>
                            </a:rPr>
                          </m:ctrlPr>
                        </m:funcPr>
                        <m:fName>
                          <m:r>
                            <m:rPr>
                              <m:sty m:val="p"/>
                            </m:rPr>
                            <a:rPr lang="it-IT" sz="2400" b="0" i="0" smtClean="0">
                              <a:latin typeface="Cambria Math" panose="02040503050406030204" pitchFamily="18" charset="0"/>
                            </a:rPr>
                            <m:t>log</m:t>
                          </m:r>
                        </m:fName>
                        <m:e>
                          <m:f>
                            <m:fPr>
                              <m:ctrlPr>
                                <a:rPr lang="it-IT" sz="2400" b="0" i="1" smtClean="0">
                                  <a:latin typeface="Cambria Math" panose="02040503050406030204" pitchFamily="18" charset="0"/>
                                </a:rPr>
                              </m:ctrlPr>
                            </m:fPr>
                            <m:num>
                              <m:r>
                                <a:rPr lang="it-IT" sz="2400" b="0" i="1" smtClean="0">
                                  <a:latin typeface="Cambria Math" panose="02040503050406030204" pitchFamily="18" charset="0"/>
                                </a:rPr>
                                <m:t>|</m:t>
                              </m:r>
                              <m:r>
                                <a:rPr lang="it-IT" sz="2400" b="0" i="1" smtClean="0">
                                  <a:latin typeface="Cambria Math" panose="02040503050406030204" pitchFamily="18" charset="0"/>
                                </a:rPr>
                                <m:t>𝐷</m:t>
                              </m:r>
                              <m:r>
                                <a:rPr lang="it-IT" sz="2400" b="0" i="1" smtClean="0">
                                  <a:latin typeface="Cambria Math" panose="02040503050406030204" pitchFamily="18" charset="0"/>
                                </a:rPr>
                                <m:t>|</m:t>
                              </m:r>
                            </m:num>
                            <m:den>
                              <m:r>
                                <a:rPr lang="it-IT" sz="2400" b="0" i="1" smtClean="0">
                                  <a:latin typeface="Cambria Math" panose="02040503050406030204" pitchFamily="18" charset="0"/>
                                </a:rPr>
                                <m:t>|</m:t>
                              </m:r>
                              <m:d>
                                <m:dPr>
                                  <m:begChr m:val="{"/>
                                  <m:endChr m:val="}"/>
                                  <m:ctrlPr>
                                    <a:rPr lang="it-IT" sz="2400" b="0" i="1" smtClean="0">
                                      <a:latin typeface="Cambria Math" panose="02040503050406030204" pitchFamily="18" charset="0"/>
                                    </a:rPr>
                                  </m:ctrlPr>
                                </m:dPr>
                                <m:e>
                                  <m:r>
                                    <a:rPr lang="it-IT" sz="2400" b="0" i="1" smtClean="0">
                                      <a:latin typeface="Cambria Math" panose="02040503050406030204" pitchFamily="18" charset="0"/>
                                    </a:rPr>
                                    <m:t>𝑑</m:t>
                                  </m:r>
                                  <m:r>
                                    <a:rPr lang="it-IT" sz="2400" b="0" i="1" smtClean="0">
                                      <a:latin typeface="Cambria Math" panose="02040503050406030204" pitchFamily="18" charset="0"/>
                                    </a:rPr>
                                    <m:t> : </m:t>
                                  </m:r>
                                  <m:sSub>
                                    <m:sSubPr>
                                      <m:ctrlPr>
                                        <a:rPr lang="it-IT" sz="2400" b="0" i="1" smtClean="0">
                                          <a:latin typeface="Cambria Math" panose="02040503050406030204" pitchFamily="18" charset="0"/>
                                        </a:rPr>
                                      </m:ctrlPr>
                                    </m:sSubPr>
                                    <m:e>
                                      <m:r>
                                        <a:rPr lang="it-IT" sz="2400" b="0" i="1" smtClean="0">
                                          <a:latin typeface="Cambria Math" panose="02040503050406030204" pitchFamily="18" charset="0"/>
                                        </a:rPr>
                                        <m:t>𝑡</m:t>
                                      </m:r>
                                    </m:e>
                                    <m:sub>
                                      <m:r>
                                        <a:rPr lang="it-IT" sz="2400" b="0" i="1" smtClean="0">
                                          <a:latin typeface="Cambria Math" panose="02040503050406030204" pitchFamily="18" charset="0"/>
                                        </a:rPr>
                                        <m:t>𝑖</m:t>
                                      </m:r>
                                    </m:sub>
                                  </m:sSub>
                                  <m:r>
                                    <a:rPr lang="it-IT" sz="2400" b="0" i="1" smtClean="0">
                                      <a:latin typeface="Cambria Math" panose="02040503050406030204" pitchFamily="18" charset="0"/>
                                      <a:ea typeface="Cambria Math" panose="02040503050406030204" pitchFamily="18" charset="0"/>
                                    </a:rPr>
                                    <m:t>∈</m:t>
                                  </m:r>
                                  <m:r>
                                    <a:rPr lang="it-IT" sz="2400" b="0" i="1" smtClean="0">
                                      <a:latin typeface="Cambria Math" panose="02040503050406030204" pitchFamily="18" charset="0"/>
                                      <a:ea typeface="Cambria Math" panose="02040503050406030204" pitchFamily="18" charset="0"/>
                                    </a:rPr>
                                    <m:t>𝑑</m:t>
                                  </m:r>
                                </m:e>
                              </m:d>
                              <m:r>
                                <a:rPr lang="it-IT" sz="2400" b="0" i="1" smtClean="0">
                                  <a:latin typeface="Cambria Math" panose="02040503050406030204" pitchFamily="18" charset="0"/>
                                </a:rPr>
                                <m:t>|</m:t>
                              </m:r>
                            </m:den>
                          </m:f>
                        </m:e>
                      </m:func>
                    </m:oMath>
                  </m:oMathPara>
                </a14:m>
                <a:endParaRPr lang="it-IT" dirty="0"/>
              </a:p>
            </p:txBody>
          </p:sp>
        </mc:Choice>
        <mc:Fallback xmlns="">
          <p:sp>
            <p:nvSpPr>
              <p:cNvPr id="3" name="CasellaDiTesto 2"/>
              <p:cNvSpPr txBox="1">
                <a:spLocks noRot="1" noChangeAspect="1" noMove="1" noResize="1" noEditPoints="1" noAdjustHandles="1" noChangeArrowheads="1" noChangeShapeType="1" noTextEdit="1"/>
              </p:cNvSpPr>
              <p:nvPr/>
            </p:nvSpPr>
            <p:spPr>
              <a:xfrm>
                <a:off x="2978955" y="4688102"/>
                <a:ext cx="3153940" cy="763799"/>
              </a:xfrm>
              <a:prstGeom prst="rect">
                <a:avLst/>
              </a:prstGeom>
              <a:blipFill>
                <a:blip r:embed="rId4"/>
                <a:stretch>
                  <a:fillRect/>
                </a:stretch>
              </a:blipFill>
            </p:spPr>
            <p:txBody>
              <a:bodyPr/>
              <a:lstStyle/>
              <a:p>
                <a:r>
                  <a:rPr lang="it-IT">
                    <a:noFill/>
                  </a:rPr>
                  <a:t> </a:t>
                </a:r>
              </a:p>
            </p:txBody>
          </p:sp>
        </mc:Fallback>
      </mc:AlternateContent>
    </p:spTree>
    <p:extLst>
      <p:ext uri="{BB962C8B-B14F-4D97-AF65-F5344CB8AC3E}">
        <p14:creationId xmlns:p14="http://schemas.microsoft.com/office/powerpoint/2010/main" val="1206267889"/>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Rappresentare</a:t>
            </a:r>
            <a:r>
              <a:rPr lang="en-US" sz="4400" b="0" strike="noStrike" spc="-1" dirty="0">
                <a:solidFill>
                  <a:srgbClr val="17375E"/>
                </a:solidFill>
                <a:uFill>
                  <a:solidFill>
                    <a:srgbClr val="FFFFFF"/>
                  </a:solidFill>
                </a:uFill>
                <a:latin typeface="Calibri"/>
                <a:ea typeface="DejaVu Sans"/>
              </a:rPr>
              <a:t> </a:t>
            </a:r>
            <a:r>
              <a:rPr lang="en-US" sz="4400" b="0" strike="noStrike" spc="-1" dirty="0" err="1">
                <a:solidFill>
                  <a:srgbClr val="17375E"/>
                </a:solidFill>
                <a:uFill>
                  <a:solidFill>
                    <a:srgbClr val="FFFFFF"/>
                  </a:solidFill>
                </a:uFill>
                <a:latin typeface="Calibri"/>
                <a:ea typeface="DejaVu Sans"/>
              </a:rPr>
              <a:t>il</a:t>
            </a:r>
            <a:r>
              <a:rPr lang="en-US" sz="4400" b="0" strike="noStrike" spc="-1" dirty="0">
                <a:solidFill>
                  <a:srgbClr val="17375E"/>
                </a:solidFill>
                <a:uFill>
                  <a:solidFill>
                    <a:srgbClr val="FFFFFF"/>
                  </a:solidFill>
                </a:uFill>
                <a:latin typeface="Calibri"/>
                <a:ea typeface="DejaVu Sans"/>
              </a:rPr>
              <a:t> </a:t>
            </a:r>
            <a:r>
              <a:rPr lang="en-US" sz="4400" b="0" strike="noStrike" spc="-1" dirty="0" err="1">
                <a:solidFill>
                  <a:srgbClr val="17375E"/>
                </a:solidFill>
                <a:uFill>
                  <a:solidFill>
                    <a:srgbClr val="FFFFFF"/>
                  </a:solidFill>
                </a:uFill>
                <a:latin typeface="Calibri"/>
                <a:ea typeface="DejaVu Sans"/>
              </a:rPr>
              <a:t>testo</a:t>
            </a:r>
            <a:r>
              <a:rPr lang="en-US" sz="4400" b="0" strike="noStrike" spc="-1" dirty="0">
                <a:solidFill>
                  <a:srgbClr val="17375E"/>
                </a:solidFill>
                <a:uFill>
                  <a:solidFill>
                    <a:srgbClr val="FFFFFF"/>
                  </a:solidFill>
                </a:uFill>
                <a:latin typeface="Calibri"/>
                <a:ea typeface="DejaVu Sans"/>
              </a:rPr>
              <a:t>: Doc2Vec</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15</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710047"/>
            <a:ext cx="8288640" cy="4583874"/>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err="1">
                <a:solidFill>
                  <a:srgbClr val="FF3333"/>
                </a:solidFill>
                <a:uFill>
                  <a:solidFill>
                    <a:srgbClr val="FFFFFF"/>
                  </a:solidFill>
                </a:uFill>
              </a:rPr>
              <a:t>Estensione</a:t>
            </a:r>
            <a:r>
              <a:rPr lang="en-US" spc="-1" dirty="0">
                <a:uFill>
                  <a:solidFill>
                    <a:srgbClr val="FFFFFF"/>
                  </a:solidFill>
                </a:uFill>
              </a:rPr>
              <a:t> di Word2Vec </a:t>
            </a:r>
            <a:r>
              <a:rPr lang="en-US" spc="-1" dirty="0" err="1">
                <a:uFill>
                  <a:solidFill>
                    <a:srgbClr val="FFFFFF"/>
                  </a:solidFill>
                </a:uFill>
              </a:rPr>
              <a:t>che</a:t>
            </a:r>
            <a:r>
              <a:rPr lang="en-US" spc="-1" dirty="0">
                <a:uFill>
                  <a:solidFill>
                    <a:srgbClr val="FFFFFF"/>
                  </a:solidFill>
                </a:uFill>
              </a:rPr>
              <a:t> </a:t>
            </a:r>
            <a:r>
              <a:rPr lang="en-US" spc="-1" dirty="0" err="1">
                <a:uFill>
                  <a:solidFill>
                    <a:srgbClr val="FFFFFF"/>
                  </a:solidFill>
                </a:uFill>
              </a:rPr>
              <a:t>aggrega</a:t>
            </a:r>
            <a:r>
              <a:rPr lang="en-US" spc="-1" dirty="0">
                <a:uFill>
                  <a:solidFill>
                    <a:srgbClr val="FFFFFF"/>
                  </a:solidFill>
                </a:uFill>
              </a:rPr>
              <a:t> </a:t>
            </a:r>
            <a:r>
              <a:rPr lang="en-US" spc="-1" dirty="0" err="1">
                <a:uFill>
                  <a:solidFill>
                    <a:srgbClr val="FFFFFF"/>
                  </a:solidFill>
                </a:uFill>
              </a:rPr>
              <a:t>tutte</a:t>
            </a:r>
            <a:r>
              <a:rPr lang="en-US" spc="-1" dirty="0">
                <a:uFill>
                  <a:solidFill>
                    <a:srgbClr val="FFFFFF"/>
                  </a:solidFill>
                </a:uFill>
              </a:rPr>
              <a:t> le parole di un </a:t>
            </a:r>
            <a:r>
              <a:rPr lang="en-US" spc="-1" dirty="0" err="1">
                <a:uFill>
                  <a:solidFill>
                    <a:srgbClr val="FFFFFF"/>
                  </a:solidFill>
                </a:uFill>
              </a:rPr>
              <a:t>paragrafo</a:t>
            </a:r>
            <a:r>
              <a:rPr lang="en-US" spc="-1" dirty="0">
                <a:uFill>
                  <a:solidFill>
                    <a:srgbClr val="FFFFFF"/>
                  </a:solidFill>
                </a:uFill>
              </a:rPr>
              <a:t> (</a:t>
            </a:r>
            <a:r>
              <a:rPr lang="en-US" spc="-1" dirty="0" err="1">
                <a:uFill>
                  <a:solidFill>
                    <a:srgbClr val="FFFFFF"/>
                  </a:solidFill>
                </a:uFill>
              </a:rPr>
              <a:t>documento</a:t>
            </a:r>
            <a:r>
              <a:rPr lang="en-US" spc="-1" dirty="0">
                <a:uFill>
                  <a:solidFill>
                    <a:srgbClr val="FFFFFF"/>
                  </a:solidFill>
                </a:uFill>
              </a:rPr>
              <a:t>) in un </a:t>
            </a:r>
            <a:r>
              <a:rPr lang="en-US" spc="-1" dirty="0" err="1">
                <a:uFill>
                  <a:solidFill>
                    <a:srgbClr val="FFFFFF"/>
                  </a:solidFill>
                </a:uFill>
              </a:rPr>
              <a:t>vettore</a:t>
            </a:r>
            <a:r>
              <a:rPr lang="en-US" spc="-1" dirty="0">
                <a:uFill>
                  <a:solidFill>
                    <a:srgbClr val="FFFFFF"/>
                  </a:solidFill>
                </a:uFill>
              </a:rPr>
              <a:t>.</a:t>
            </a:r>
          </a:p>
          <a:p>
            <a:pPr>
              <a:lnSpc>
                <a:spcPct val="100000"/>
              </a:lnSpc>
            </a:pPr>
            <a:endParaRPr lang="en-US" spc="-1" dirty="0">
              <a:uFill>
                <a:solidFill>
                  <a:srgbClr val="FFFFFF"/>
                </a:solidFill>
              </a:uFill>
            </a:endParaRPr>
          </a:p>
          <a:p>
            <a:pPr>
              <a:lnSpc>
                <a:spcPct val="100000"/>
              </a:lnSpc>
            </a:pPr>
            <a:r>
              <a:rPr lang="en-US" spc="-1" dirty="0">
                <a:uFill>
                  <a:solidFill>
                    <a:srgbClr val="FFFFFF"/>
                  </a:solidFill>
                </a:uFill>
              </a:rPr>
              <a:t>Il </a:t>
            </a:r>
            <a:r>
              <a:rPr lang="en-US" spc="-1" dirty="0" err="1">
                <a:uFill>
                  <a:solidFill>
                    <a:srgbClr val="FFFFFF"/>
                  </a:solidFill>
                </a:uFill>
              </a:rPr>
              <a:t>processo</a:t>
            </a:r>
            <a:r>
              <a:rPr lang="en-US" spc="-1" dirty="0">
                <a:uFill>
                  <a:solidFill>
                    <a:srgbClr val="FFFFFF"/>
                  </a:solidFill>
                </a:uFill>
              </a:rPr>
              <a:t> di </a:t>
            </a:r>
            <a:r>
              <a:rPr lang="en-US" spc="-1" dirty="0" err="1">
                <a:uFill>
                  <a:solidFill>
                    <a:srgbClr val="FFFFFF"/>
                  </a:solidFill>
                </a:uFill>
              </a:rPr>
              <a:t>apprendimento</a:t>
            </a:r>
            <a:r>
              <a:rPr lang="en-US" spc="-1" dirty="0">
                <a:uFill>
                  <a:solidFill>
                    <a:srgbClr val="FFFFFF"/>
                  </a:solidFill>
                </a:uFill>
              </a:rPr>
              <a:t> è </a:t>
            </a:r>
            <a:r>
              <a:rPr lang="en-US" spc="-1" dirty="0" err="1">
                <a:uFill>
                  <a:solidFill>
                    <a:srgbClr val="FFFFFF"/>
                  </a:solidFill>
                </a:uFill>
              </a:rPr>
              <a:t>caratterizzato</a:t>
            </a:r>
            <a:r>
              <a:rPr lang="en-US" spc="-1" dirty="0">
                <a:uFill>
                  <a:solidFill>
                    <a:srgbClr val="FFFFFF"/>
                  </a:solidFill>
                </a:uFill>
              </a:rPr>
              <a:t> </a:t>
            </a:r>
            <a:r>
              <a:rPr lang="en-US" spc="-1" dirty="0" err="1">
                <a:uFill>
                  <a:solidFill>
                    <a:srgbClr val="FFFFFF"/>
                  </a:solidFill>
                </a:uFill>
              </a:rPr>
              <a:t>dallo</a:t>
            </a:r>
            <a:r>
              <a:rPr lang="en-US" spc="-1" dirty="0">
                <a:uFill>
                  <a:solidFill>
                    <a:srgbClr val="FFFFFF"/>
                  </a:solidFill>
                </a:uFill>
              </a:rPr>
              <a:t> </a:t>
            </a:r>
            <a:r>
              <a:rPr lang="en-US" spc="-1" dirty="0" err="1">
                <a:uFill>
                  <a:solidFill>
                    <a:srgbClr val="FFFFFF"/>
                  </a:solidFill>
                </a:uFill>
              </a:rPr>
              <a:t>spostamento</a:t>
            </a:r>
            <a:r>
              <a:rPr lang="en-US" spc="-1" dirty="0">
                <a:uFill>
                  <a:solidFill>
                    <a:srgbClr val="FFFFFF"/>
                  </a:solidFill>
                </a:uFill>
              </a:rPr>
              <a:t> </a:t>
            </a:r>
            <a:r>
              <a:rPr lang="en-US" spc="-1" dirty="0" err="1">
                <a:uFill>
                  <a:solidFill>
                    <a:srgbClr val="FFFFFF"/>
                  </a:solidFill>
                </a:uFill>
              </a:rPr>
              <a:t>delle</a:t>
            </a:r>
            <a:r>
              <a:rPr lang="en-US" spc="-1" dirty="0">
                <a:uFill>
                  <a:solidFill>
                    <a:srgbClr val="FFFFFF"/>
                  </a:solidFill>
                </a:uFill>
              </a:rPr>
              <a:t> parole di </a:t>
            </a:r>
            <a:r>
              <a:rPr lang="en-US" spc="-1" dirty="0" err="1">
                <a:uFill>
                  <a:solidFill>
                    <a:srgbClr val="FFFFFF"/>
                  </a:solidFill>
                </a:uFill>
              </a:rPr>
              <a:t>contesto</a:t>
            </a:r>
            <a:r>
              <a:rPr lang="en-US" spc="-1" dirty="0">
                <a:uFill>
                  <a:solidFill>
                    <a:srgbClr val="FFFFFF"/>
                  </a:solidFill>
                </a:uFill>
              </a:rPr>
              <a:t> </a:t>
            </a:r>
            <a:r>
              <a:rPr lang="en-US" spc="-1" dirty="0" err="1">
                <a:uFill>
                  <a:solidFill>
                    <a:srgbClr val="FFFFFF"/>
                  </a:solidFill>
                </a:uFill>
              </a:rPr>
              <a:t>attraverso</a:t>
            </a:r>
            <a:r>
              <a:rPr lang="en-US" spc="-1" dirty="0">
                <a:uFill>
                  <a:solidFill>
                    <a:srgbClr val="FFFFFF"/>
                  </a:solidFill>
                </a:uFill>
              </a:rPr>
              <a:t> </a:t>
            </a:r>
            <a:r>
              <a:rPr lang="en-US" spc="-1" dirty="0" err="1">
                <a:uFill>
                  <a:solidFill>
                    <a:srgbClr val="FFFFFF"/>
                  </a:solidFill>
                </a:uFill>
              </a:rPr>
              <a:t>ogni</a:t>
            </a:r>
            <a:r>
              <a:rPr lang="en-US" spc="-1" dirty="0">
                <a:uFill>
                  <a:solidFill>
                    <a:srgbClr val="FFFFFF"/>
                  </a:solidFill>
                </a:uFill>
              </a:rPr>
              <a:t> </a:t>
            </a:r>
            <a:r>
              <a:rPr lang="en-US" spc="-1" dirty="0" err="1">
                <a:uFill>
                  <a:solidFill>
                    <a:srgbClr val="FFFFFF"/>
                  </a:solidFill>
                </a:uFill>
              </a:rPr>
              <a:t>parola</a:t>
            </a:r>
            <a:r>
              <a:rPr lang="en-US" spc="-1" dirty="0">
                <a:uFill>
                  <a:solidFill>
                    <a:srgbClr val="FFFFFF"/>
                  </a:solidFill>
                </a:uFill>
              </a:rPr>
              <a:t> di </a:t>
            </a:r>
            <a:r>
              <a:rPr lang="en-US" spc="-1" dirty="0" err="1">
                <a:uFill>
                  <a:solidFill>
                    <a:srgbClr val="FFFFFF"/>
                  </a:solidFill>
                </a:uFill>
              </a:rPr>
              <a:t>ogni</a:t>
            </a:r>
            <a:r>
              <a:rPr lang="en-US" spc="-1" dirty="0">
                <a:uFill>
                  <a:solidFill>
                    <a:srgbClr val="FFFFFF"/>
                  </a:solidFill>
                </a:uFill>
              </a:rPr>
              <a:t> </a:t>
            </a:r>
            <a:r>
              <a:rPr lang="en-US" spc="-1" dirty="0" err="1">
                <a:uFill>
                  <a:solidFill>
                    <a:srgbClr val="FFFFFF"/>
                  </a:solidFill>
                </a:uFill>
              </a:rPr>
              <a:t>paragrafo</a:t>
            </a:r>
            <a:r>
              <a:rPr lang="en-US" spc="-1" dirty="0">
                <a:uFill>
                  <a:solidFill>
                    <a:srgbClr val="FFFFFF"/>
                  </a:solidFill>
                </a:uFill>
              </a:rPr>
              <a:t>, per </a:t>
            </a:r>
            <a:r>
              <a:rPr lang="en-US" spc="-1" dirty="0" err="1">
                <a:uFill>
                  <a:solidFill>
                    <a:srgbClr val="FFFFFF"/>
                  </a:solidFill>
                </a:uFill>
              </a:rPr>
              <a:t>ogni</a:t>
            </a:r>
            <a:r>
              <a:rPr lang="en-US" spc="-1" dirty="0">
                <a:uFill>
                  <a:solidFill>
                    <a:srgbClr val="FFFFFF"/>
                  </a:solidFill>
                </a:uFill>
              </a:rPr>
              <a:t> </a:t>
            </a:r>
            <a:r>
              <a:rPr lang="en-US" spc="-1" dirty="0" err="1">
                <a:uFill>
                  <a:solidFill>
                    <a:srgbClr val="FFFFFF"/>
                  </a:solidFill>
                </a:uFill>
              </a:rPr>
              <a:t>paragrafo</a:t>
            </a:r>
            <a:r>
              <a:rPr lang="en-US" spc="-1" dirty="0">
                <a:uFill>
                  <a:solidFill>
                    <a:srgbClr val="FFFFFF"/>
                  </a:solidFill>
                </a:uFill>
              </a:rPr>
              <a:t>.</a:t>
            </a:r>
          </a:p>
          <a:p>
            <a:pPr>
              <a:lnSpc>
                <a:spcPct val="100000"/>
              </a:lnSpc>
            </a:pPr>
            <a:endParaRPr lang="en-US" spc="-1" dirty="0">
              <a:uFill>
                <a:solidFill>
                  <a:srgbClr val="FFFFFF"/>
                </a:solidFill>
              </a:uFill>
            </a:endParaRPr>
          </a:p>
          <a:p>
            <a:pPr>
              <a:lnSpc>
                <a:spcPct val="100000"/>
              </a:lnSpc>
            </a:pPr>
            <a:r>
              <a:rPr lang="en-US" spc="-1" dirty="0" err="1">
                <a:uFill>
                  <a:solidFill>
                    <a:srgbClr val="FFFFFF"/>
                  </a:solidFill>
                </a:uFill>
              </a:rPr>
              <a:t>L’idea</a:t>
            </a:r>
            <a:r>
              <a:rPr lang="en-US" spc="-1" dirty="0">
                <a:uFill>
                  <a:solidFill>
                    <a:srgbClr val="FFFFFF"/>
                  </a:solidFill>
                </a:uFill>
              </a:rPr>
              <a:t> di base è </a:t>
            </a:r>
            <a:r>
              <a:rPr lang="en-US" spc="-1" dirty="0" err="1">
                <a:uFill>
                  <a:solidFill>
                    <a:srgbClr val="FFFFFF"/>
                  </a:solidFill>
                </a:uFill>
              </a:rPr>
              <a:t>quella</a:t>
            </a:r>
            <a:r>
              <a:rPr lang="en-US" spc="-1" dirty="0">
                <a:uFill>
                  <a:solidFill>
                    <a:srgbClr val="FFFFFF"/>
                  </a:solidFill>
                </a:uFill>
              </a:rPr>
              <a:t> di </a:t>
            </a:r>
            <a:r>
              <a:rPr lang="en-US" spc="-1" dirty="0" err="1">
                <a:uFill>
                  <a:solidFill>
                    <a:srgbClr val="FFFFFF"/>
                  </a:solidFill>
                </a:uFill>
              </a:rPr>
              <a:t>apprendere</a:t>
            </a:r>
            <a:r>
              <a:rPr lang="en-US" spc="-1" dirty="0">
                <a:uFill>
                  <a:solidFill>
                    <a:srgbClr val="FFFFFF"/>
                  </a:solidFill>
                </a:uFill>
              </a:rPr>
              <a:t> </a:t>
            </a:r>
            <a:r>
              <a:rPr lang="en-US" spc="-1" dirty="0" err="1">
                <a:uFill>
                  <a:solidFill>
                    <a:srgbClr val="FFFFFF"/>
                  </a:solidFill>
                </a:uFill>
              </a:rPr>
              <a:t>rappresentazioni</a:t>
            </a:r>
            <a:r>
              <a:rPr lang="en-US" spc="-1" dirty="0">
                <a:uFill>
                  <a:solidFill>
                    <a:srgbClr val="FFFFFF"/>
                  </a:solidFill>
                </a:uFill>
              </a:rPr>
              <a:t> </a:t>
            </a:r>
            <a:r>
              <a:rPr lang="en-US" spc="-1" dirty="0" err="1">
                <a:uFill>
                  <a:solidFill>
                    <a:srgbClr val="FFFFFF"/>
                  </a:solidFill>
                </a:uFill>
              </a:rPr>
              <a:t>vettoriali</a:t>
            </a:r>
            <a:r>
              <a:rPr lang="en-US" spc="-1" dirty="0">
                <a:uFill>
                  <a:solidFill>
                    <a:srgbClr val="FFFFFF"/>
                  </a:solidFill>
                </a:uFill>
              </a:rPr>
              <a:t> di </a:t>
            </a:r>
            <a:r>
              <a:rPr lang="en-US" spc="-1" dirty="0" err="1">
                <a:uFill>
                  <a:solidFill>
                    <a:srgbClr val="FFFFFF"/>
                  </a:solidFill>
                </a:uFill>
              </a:rPr>
              <a:t>paragrafi</a:t>
            </a:r>
            <a:r>
              <a:rPr lang="en-US" spc="-1" dirty="0">
                <a:uFill>
                  <a:solidFill>
                    <a:srgbClr val="FFFFFF"/>
                  </a:solidFill>
                </a:uFill>
              </a:rPr>
              <a:t> in </a:t>
            </a:r>
            <a:r>
              <a:rPr lang="en-US" spc="-1" dirty="0" err="1">
                <a:uFill>
                  <a:solidFill>
                    <a:srgbClr val="FFFFFF"/>
                  </a:solidFill>
                </a:uFill>
              </a:rPr>
              <a:t>modo</a:t>
            </a:r>
            <a:r>
              <a:rPr lang="en-US" spc="-1" dirty="0">
                <a:uFill>
                  <a:solidFill>
                    <a:srgbClr val="FFFFFF"/>
                  </a:solidFill>
                </a:uFill>
              </a:rPr>
              <a:t> </a:t>
            </a:r>
            <a:r>
              <a:rPr lang="en-US" spc="-1" dirty="0">
                <a:solidFill>
                  <a:srgbClr val="FF3333"/>
                </a:solidFill>
                <a:uFill>
                  <a:solidFill>
                    <a:srgbClr val="FFFFFF"/>
                  </a:solidFill>
                </a:uFill>
              </a:rPr>
              <a:t>simile</a:t>
            </a:r>
            <a:r>
              <a:rPr lang="en-US" spc="-1" dirty="0">
                <a:uFill>
                  <a:solidFill>
                    <a:srgbClr val="FFFFFF"/>
                  </a:solidFill>
                </a:uFill>
              </a:rPr>
              <a:t> </a:t>
            </a:r>
            <a:r>
              <a:rPr lang="en-US" spc="-1" dirty="0" err="1">
                <a:uFill>
                  <a:solidFill>
                    <a:srgbClr val="FFFFFF"/>
                  </a:solidFill>
                </a:uFill>
              </a:rPr>
              <a:t>all’apprendimento</a:t>
            </a:r>
            <a:r>
              <a:rPr lang="en-US" spc="-1" dirty="0">
                <a:uFill>
                  <a:solidFill>
                    <a:srgbClr val="FFFFFF"/>
                  </a:solidFill>
                </a:uFill>
              </a:rPr>
              <a:t> </a:t>
            </a:r>
            <a:r>
              <a:rPr lang="en-US" spc="-1" dirty="0" err="1">
                <a:uFill>
                  <a:solidFill>
                    <a:srgbClr val="FFFFFF"/>
                  </a:solidFill>
                </a:uFill>
              </a:rPr>
              <a:t>delle</a:t>
            </a:r>
            <a:r>
              <a:rPr lang="en-US" spc="-1" dirty="0">
                <a:uFill>
                  <a:solidFill>
                    <a:srgbClr val="FFFFFF"/>
                  </a:solidFill>
                </a:uFill>
              </a:rPr>
              <a:t> </a:t>
            </a:r>
            <a:r>
              <a:rPr lang="en-US" spc="-1" dirty="0" err="1">
                <a:uFill>
                  <a:solidFill>
                    <a:srgbClr val="FFFFFF"/>
                  </a:solidFill>
                </a:uFill>
              </a:rPr>
              <a:t>rappresentazioni</a:t>
            </a:r>
            <a:r>
              <a:rPr lang="en-US" spc="-1" dirty="0">
                <a:uFill>
                  <a:solidFill>
                    <a:srgbClr val="FFFFFF"/>
                  </a:solidFill>
                </a:uFill>
              </a:rPr>
              <a:t> </a:t>
            </a:r>
            <a:r>
              <a:rPr lang="en-US" spc="-1" dirty="0" err="1">
                <a:uFill>
                  <a:solidFill>
                    <a:srgbClr val="FFFFFF"/>
                  </a:solidFill>
                </a:uFill>
              </a:rPr>
              <a:t>vettoriali</a:t>
            </a:r>
            <a:r>
              <a:rPr lang="en-US" spc="-1" dirty="0">
                <a:uFill>
                  <a:solidFill>
                    <a:srgbClr val="FFFFFF"/>
                  </a:solidFill>
                </a:uFill>
              </a:rPr>
              <a:t> </a:t>
            </a:r>
            <a:r>
              <a:rPr lang="en-US" spc="-1" dirty="0" err="1">
                <a:uFill>
                  <a:solidFill>
                    <a:srgbClr val="FFFFFF"/>
                  </a:solidFill>
                </a:uFill>
              </a:rPr>
              <a:t>delle</a:t>
            </a:r>
            <a:r>
              <a:rPr lang="en-US" spc="-1" dirty="0">
                <a:uFill>
                  <a:solidFill>
                    <a:srgbClr val="FFFFFF"/>
                  </a:solidFill>
                </a:uFill>
              </a:rPr>
              <a:t> parole.</a:t>
            </a:r>
          </a:p>
          <a:p>
            <a:pPr>
              <a:lnSpc>
                <a:spcPct val="100000"/>
              </a:lnSpc>
            </a:pPr>
            <a:endParaRPr lang="en-US" spc="-1" dirty="0">
              <a:uFill>
                <a:solidFill>
                  <a:srgbClr val="FFFFFF"/>
                </a:solidFill>
              </a:uFill>
            </a:endParaRPr>
          </a:p>
          <a:p>
            <a:pPr>
              <a:lnSpc>
                <a:spcPct val="100000"/>
              </a:lnSpc>
            </a:pPr>
            <a:r>
              <a:rPr lang="en-US" spc="-1" dirty="0" err="1">
                <a:uFill>
                  <a:solidFill>
                    <a:srgbClr val="FFFFFF"/>
                  </a:solidFill>
                </a:uFill>
              </a:rPr>
              <a:t>Vengono</a:t>
            </a:r>
            <a:r>
              <a:rPr lang="en-US" spc="-1" dirty="0">
                <a:uFill>
                  <a:solidFill>
                    <a:srgbClr val="FFFFFF"/>
                  </a:solidFill>
                </a:uFill>
              </a:rPr>
              <a:t> </a:t>
            </a:r>
            <a:r>
              <a:rPr lang="en-US" spc="-1" dirty="0" err="1">
                <a:uFill>
                  <a:solidFill>
                    <a:srgbClr val="FFFFFF"/>
                  </a:solidFill>
                </a:uFill>
              </a:rPr>
              <a:t>usati</a:t>
            </a:r>
            <a:r>
              <a:rPr lang="en-US" spc="-1" dirty="0">
                <a:uFill>
                  <a:solidFill>
                    <a:srgbClr val="FFFFFF"/>
                  </a:solidFill>
                </a:uFill>
              </a:rPr>
              <a:t> </a:t>
            </a:r>
            <a:r>
              <a:rPr lang="en-US" spc="-1" dirty="0" err="1">
                <a:uFill>
                  <a:solidFill>
                    <a:srgbClr val="FFFFFF"/>
                  </a:solidFill>
                </a:uFill>
              </a:rPr>
              <a:t>i</a:t>
            </a:r>
            <a:r>
              <a:rPr lang="en-US" spc="-1" dirty="0">
                <a:uFill>
                  <a:solidFill>
                    <a:srgbClr val="FFFFFF"/>
                  </a:solidFill>
                </a:uFill>
              </a:rPr>
              <a:t> </a:t>
            </a:r>
            <a:r>
              <a:rPr lang="en-US" spc="-1" dirty="0" err="1">
                <a:uFill>
                  <a:solidFill>
                    <a:srgbClr val="FFFFFF"/>
                  </a:solidFill>
                </a:uFill>
              </a:rPr>
              <a:t>vettori</a:t>
            </a:r>
            <a:r>
              <a:rPr lang="en-US" spc="-1" dirty="0">
                <a:uFill>
                  <a:solidFill>
                    <a:srgbClr val="FFFFFF"/>
                  </a:solidFill>
                </a:uFill>
              </a:rPr>
              <a:t> </a:t>
            </a:r>
            <a:r>
              <a:rPr lang="en-US" spc="-1" dirty="0" err="1">
                <a:uFill>
                  <a:solidFill>
                    <a:srgbClr val="FFFFFF"/>
                  </a:solidFill>
                </a:uFill>
              </a:rPr>
              <a:t>dei</a:t>
            </a:r>
            <a:r>
              <a:rPr lang="en-US" spc="-1" dirty="0">
                <a:uFill>
                  <a:solidFill>
                    <a:srgbClr val="FFFFFF"/>
                  </a:solidFill>
                </a:uFill>
              </a:rPr>
              <a:t> </a:t>
            </a:r>
            <a:r>
              <a:rPr lang="en-US" spc="-1" dirty="0" err="1">
                <a:solidFill>
                  <a:srgbClr val="FF3333"/>
                </a:solidFill>
                <a:uFill>
                  <a:solidFill>
                    <a:srgbClr val="FFFFFF"/>
                  </a:solidFill>
                </a:uFill>
              </a:rPr>
              <a:t>paragrafi</a:t>
            </a:r>
            <a:r>
              <a:rPr lang="en-US" spc="-1" dirty="0">
                <a:uFill>
                  <a:solidFill>
                    <a:srgbClr val="FFFFFF"/>
                  </a:solidFill>
                </a:uFill>
              </a:rPr>
              <a:t> </a:t>
            </a:r>
            <a:r>
              <a:rPr lang="en-US" spc="-1" dirty="0" err="1">
                <a:uFill>
                  <a:solidFill>
                    <a:srgbClr val="FFFFFF"/>
                  </a:solidFill>
                </a:uFill>
              </a:rPr>
              <a:t>appresi</a:t>
            </a:r>
            <a:r>
              <a:rPr lang="en-US" spc="-1" dirty="0">
                <a:uFill>
                  <a:solidFill>
                    <a:srgbClr val="FFFFFF"/>
                  </a:solidFill>
                </a:uFill>
              </a:rPr>
              <a:t> e </a:t>
            </a:r>
            <a:r>
              <a:rPr lang="en-US" spc="-1" dirty="0" err="1">
                <a:uFill>
                  <a:solidFill>
                    <a:srgbClr val="FFFFFF"/>
                  </a:solidFill>
                </a:uFill>
              </a:rPr>
              <a:t>quelli</a:t>
            </a:r>
            <a:r>
              <a:rPr lang="en-US" spc="-1" dirty="0">
                <a:uFill>
                  <a:solidFill>
                    <a:srgbClr val="FFFFFF"/>
                  </a:solidFill>
                </a:uFill>
              </a:rPr>
              <a:t> </a:t>
            </a:r>
            <a:r>
              <a:rPr lang="en-US" spc="-1" dirty="0" err="1">
                <a:uFill>
                  <a:solidFill>
                    <a:srgbClr val="FFFFFF"/>
                  </a:solidFill>
                </a:uFill>
              </a:rPr>
              <a:t>delle</a:t>
            </a:r>
            <a:r>
              <a:rPr lang="en-US" spc="-1" dirty="0">
                <a:uFill>
                  <a:solidFill>
                    <a:srgbClr val="FFFFFF"/>
                  </a:solidFill>
                </a:uFill>
              </a:rPr>
              <a:t> </a:t>
            </a:r>
            <a:r>
              <a:rPr lang="en-US" spc="-1" dirty="0">
                <a:solidFill>
                  <a:srgbClr val="FF3333"/>
                </a:solidFill>
                <a:uFill>
                  <a:solidFill>
                    <a:srgbClr val="FFFFFF"/>
                  </a:solidFill>
                </a:uFill>
              </a:rPr>
              <a:t>parole</a:t>
            </a:r>
            <a:r>
              <a:rPr lang="en-US" spc="-1" dirty="0">
                <a:uFill>
                  <a:solidFill>
                    <a:srgbClr val="FFFFFF"/>
                  </a:solidFill>
                </a:uFill>
              </a:rPr>
              <a:t>. I </a:t>
            </a:r>
            <a:r>
              <a:rPr lang="en-US" spc="-1" dirty="0" err="1">
                <a:uFill>
                  <a:solidFill>
                    <a:srgbClr val="FFFFFF"/>
                  </a:solidFill>
                </a:uFill>
              </a:rPr>
              <a:t>modelli</a:t>
            </a:r>
            <a:r>
              <a:rPr lang="en-US" spc="-1" dirty="0">
                <a:uFill>
                  <a:solidFill>
                    <a:srgbClr val="FFFFFF"/>
                  </a:solidFill>
                </a:uFill>
              </a:rPr>
              <a:t> di </a:t>
            </a:r>
            <a:r>
              <a:rPr lang="en-US" spc="-1" dirty="0" err="1">
                <a:uFill>
                  <a:solidFill>
                    <a:srgbClr val="FFFFFF"/>
                  </a:solidFill>
                </a:uFill>
              </a:rPr>
              <a:t>apprendimento</a:t>
            </a:r>
            <a:r>
              <a:rPr lang="en-US" spc="-1" dirty="0">
                <a:uFill>
                  <a:solidFill>
                    <a:srgbClr val="FFFFFF"/>
                  </a:solidFill>
                </a:uFill>
              </a:rPr>
              <a:t> </a:t>
            </a:r>
            <a:r>
              <a:rPr lang="en-US" spc="-1" dirty="0" err="1">
                <a:uFill>
                  <a:solidFill>
                    <a:srgbClr val="FFFFFF"/>
                  </a:solidFill>
                </a:uFill>
              </a:rPr>
              <a:t>sono</a:t>
            </a:r>
            <a:r>
              <a:rPr lang="en-US" spc="-1" dirty="0">
                <a:uFill>
                  <a:solidFill>
                    <a:srgbClr val="FFFFFF"/>
                  </a:solidFill>
                </a:uFill>
              </a:rPr>
              <a:t> </a:t>
            </a:r>
            <a:r>
              <a:rPr lang="en-US" spc="-1" dirty="0" err="1">
                <a:uFill>
                  <a:solidFill>
                    <a:srgbClr val="FFFFFF"/>
                  </a:solidFill>
                </a:uFill>
              </a:rPr>
              <a:t>gli</a:t>
            </a:r>
            <a:r>
              <a:rPr lang="en-US" spc="-1" dirty="0">
                <a:uFill>
                  <a:solidFill>
                    <a:srgbClr val="FFFFFF"/>
                  </a:solidFill>
                </a:uFill>
              </a:rPr>
              <a:t> </a:t>
            </a:r>
            <a:r>
              <a:rPr lang="en-US" spc="-1" dirty="0" err="1">
                <a:uFill>
                  <a:solidFill>
                    <a:srgbClr val="FFFFFF"/>
                  </a:solidFill>
                </a:uFill>
              </a:rPr>
              <a:t>stessi</a:t>
            </a:r>
            <a:r>
              <a:rPr lang="en-US" spc="-1" dirty="0">
                <a:uFill>
                  <a:solidFill>
                    <a:srgbClr val="FFFFFF"/>
                  </a:solidFill>
                </a:uFill>
              </a:rPr>
              <a:t> di Word2Vec.</a:t>
            </a:r>
          </a:p>
        </p:txBody>
      </p:sp>
    </p:spTree>
    <p:extLst>
      <p:ext uri="{BB962C8B-B14F-4D97-AF65-F5344CB8AC3E}">
        <p14:creationId xmlns:p14="http://schemas.microsoft.com/office/powerpoint/2010/main" val="1361777409"/>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spc="-1" dirty="0">
                <a:solidFill>
                  <a:srgbClr val="17375E"/>
                </a:solidFill>
                <a:uFill>
                  <a:solidFill>
                    <a:srgbClr val="FFFFFF"/>
                  </a:solidFill>
                </a:uFill>
                <a:latin typeface="Calibri"/>
              </a:rPr>
              <a:t>Clustering </a:t>
            </a:r>
            <a:r>
              <a:rPr lang="en-US" sz="4400" spc="-1" dirty="0" err="1">
                <a:solidFill>
                  <a:srgbClr val="17375E"/>
                </a:solidFill>
                <a:uFill>
                  <a:solidFill>
                    <a:srgbClr val="FFFFFF"/>
                  </a:solidFill>
                </a:uFill>
                <a:latin typeface="Calibri"/>
              </a:rPr>
              <a:t>delle</a:t>
            </a:r>
            <a:r>
              <a:rPr lang="en-US" sz="4400" spc="-1" dirty="0">
                <a:solidFill>
                  <a:srgbClr val="17375E"/>
                </a:solidFill>
                <a:uFill>
                  <a:solidFill>
                    <a:srgbClr val="FFFFFF"/>
                  </a:solidFill>
                </a:uFill>
                <a:latin typeface="Calibri"/>
              </a:rPr>
              <a:t> </a:t>
            </a:r>
            <a:r>
              <a:rPr lang="en-US" sz="4400" spc="-1" dirty="0" err="1">
                <a:solidFill>
                  <a:srgbClr val="17375E"/>
                </a:solidFill>
                <a:uFill>
                  <a:solidFill>
                    <a:srgbClr val="FFFFFF"/>
                  </a:solidFill>
                </a:uFill>
                <a:latin typeface="Calibri"/>
              </a:rPr>
              <a:t>pagine</a:t>
            </a:r>
            <a:r>
              <a:rPr lang="en-US" sz="4400" spc="-1" dirty="0">
                <a:solidFill>
                  <a:srgbClr val="17375E"/>
                </a:solidFill>
                <a:uFill>
                  <a:solidFill>
                    <a:srgbClr val="FFFFFF"/>
                  </a:solidFill>
                </a:uFill>
                <a:latin typeface="Calibri"/>
              </a:rPr>
              <a:t> Web</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16</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780112"/>
            <a:ext cx="4997908" cy="452568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a:uFill>
                  <a:solidFill>
                    <a:srgbClr val="FFFFFF"/>
                  </a:solidFill>
                </a:uFill>
              </a:rPr>
              <a:t>Sono </a:t>
            </a:r>
            <a:r>
              <a:rPr lang="en-US" spc="-1" dirty="0" err="1">
                <a:uFill>
                  <a:solidFill>
                    <a:srgbClr val="FFFFFF"/>
                  </a:solidFill>
                </a:uFill>
              </a:rPr>
              <a:t>stati</a:t>
            </a:r>
            <a:r>
              <a:rPr lang="en-US" spc="-1" dirty="0">
                <a:uFill>
                  <a:solidFill>
                    <a:srgbClr val="FFFFFF"/>
                  </a:solidFill>
                </a:uFill>
              </a:rPr>
              <a:t> </a:t>
            </a:r>
            <a:r>
              <a:rPr lang="en-US" spc="-1" dirty="0" err="1">
                <a:uFill>
                  <a:solidFill>
                    <a:srgbClr val="FFFFFF"/>
                  </a:solidFill>
                </a:uFill>
              </a:rPr>
              <a:t>usati</a:t>
            </a:r>
            <a:r>
              <a:rPr lang="en-US" spc="-1" dirty="0">
                <a:uFill>
                  <a:solidFill>
                    <a:srgbClr val="FFFFFF"/>
                  </a:solidFill>
                </a:uFill>
              </a:rPr>
              <a:t> </a:t>
            </a:r>
            <a:r>
              <a:rPr lang="en-US" spc="-1" dirty="0" err="1">
                <a:uFill>
                  <a:solidFill>
                    <a:srgbClr val="FFFFFF"/>
                  </a:solidFill>
                </a:uFill>
              </a:rPr>
              <a:t>algoritmi</a:t>
            </a:r>
            <a:r>
              <a:rPr lang="en-US" spc="-1" dirty="0">
                <a:uFill>
                  <a:solidFill>
                    <a:srgbClr val="FFFFFF"/>
                  </a:solidFill>
                </a:uFill>
              </a:rPr>
              <a:t> di Clustering </a:t>
            </a:r>
            <a:r>
              <a:rPr lang="en-US" spc="-1" dirty="0" err="1">
                <a:uFill>
                  <a:solidFill>
                    <a:srgbClr val="FFFFFF"/>
                  </a:solidFill>
                </a:uFill>
              </a:rPr>
              <a:t>che</a:t>
            </a:r>
            <a:r>
              <a:rPr lang="en-US" spc="-1" dirty="0">
                <a:uFill>
                  <a:solidFill>
                    <a:srgbClr val="FFFFFF"/>
                  </a:solidFill>
                </a:uFill>
              </a:rPr>
              <a:t> </a:t>
            </a:r>
            <a:r>
              <a:rPr lang="en-US" spc="-1" dirty="0" err="1">
                <a:uFill>
                  <a:solidFill>
                    <a:srgbClr val="FFFFFF"/>
                  </a:solidFill>
                </a:uFill>
              </a:rPr>
              <a:t>sfruttano</a:t>
            </a:r>
            <a:r>
              <a:rPr lang="en-US" spc="-1" dirty="0">
                <a:uFill>
                  <a:solidFill>
                    <a:srgbClr val="FFFFFF"/>
                  </a:solidFill>
                </a:uFill>
              </a:rPr>
              <a:t> le </a:t>
            </a:r>
            <a:r>
              <a:rPr lang="en-US" spc="-1" dirty="0" err="1">
                <a:uFill>
                  <a:solidFill>
                    <a:srgbClr val="FFFFFF"/>
                  </a:solidFill>
                </a:uFill>
              </a:rPr>
              <a:t>rappresentazioni</a:t>
            </a:r>
            <a:r>
              <a:rPr lang="en-US" spc="-1" dirty="0">
                <a:uFill>
                  <a:solidFill>
                    <a:srgbClr val="FFFFFF"/>
                  </a:solidFill>
                </a:uFill>
              </a:rPr>
              <a:t> </a:t>
            </a:r>
            <a:r>
              <a:rPr lang="en-US" spc="-1" dirty="0" err="1">
                <a:uFill>
                  <a:solidFill>
                    <a:srgbClr val="FFFFFF"/>
                  </a:solidFill>
                </a:uFill>
              </a:rPr>
              <a:t>vettoriali</a:t>
            </a:r>
            <a:r>
              <a:rPr lang="en-US" spc="-1" dirty="0">
                <a:uFill>
                  <a:solidFill>
                    <a:srgbClr val="FFFFFF"/>
                  </a:solidFill>
                </a:uFill>
              </a:rPr>
              <a:t> per </a:t>
            </a:r>
            <a:r>
              <a:rPr lang="en-US" spc="-1" dirty="0" err="1">
                <a:uFill>
                  <a:solidFill>
                    <a:srgbClr val="FFFFFF"/>
                  </a:solidFill>
                </a:uFill>
              </a:rPr>
              <a:t>raggruppare</a:t>
            </a:r>
            <a:r>
              <a:rPr lang="en-US" spc="-1" dirty="0">
                <a:uFill>
                  <a:solidFill>
                    <a:srgbClr val="FFFFFF"/>
                  </a:solidFill>
                </a:uFill>
              </a:rPr>
              <a:t> </a:t>
            </a:r>
            <a:r>
              <a:rPr lang="en-US" spc="-1" dirty="0" err="1">
                <a:uFill>
                  <a:solidFill>
                    <a:srgbClr val="FFFFFF"/>
                  </a:solidFill>
                </a:uFill>
              </a:rPr>
              <a:t>elementi</a:t>
            </a:r>
            <a:r>
              <a:rPr lang="en-US" spc="-1" dirty="0">
                <a:uFill>
                  <a:solidFill>
                    <a:srgbClr val="FFFFFF"/>
                  </a:solidFill>
                </a:uFill>
              </a:rPr>
              <a:t>:</a:t>
            </a:r>
          </a:p>
          <a:p>
            <a:pPr>
              <a:lnSpc>
                <a:spcPct val="100000"/>
              </a:lnSpc>
            </a:pPr>
            <a:endParaRPr lang="en-US" spc="-1" dirty="0">
              <a:uFill>
                <a:solidFill>
                  <a:srgbClr val="FFFFFF"/>
                </a:solidFill>
              </a:uFill>
            </a:endParaRPr>
          </a:p>
          <a:p>
            <a:pPr marL="285750" indent="-285750">
              <a:lnSpc>
                <a:spcPct val="100000"/>
              </a:lnSpc>
              <a:buFont typeface="Arial" panose="020B0604020202020204" pitchFamily="34" charset="0"/>
              <a:buChar char="•"/>
            </a:pPr>
            <a:r>
              <a:rPr lang="en-US" spc="-1" dirty="0">
                <a:uFill>
                  <a:solidFill>
                    <a:srgbClr val="FFFFFF"/>
                  </a:solidFill>
                </a:uFill>
              </a:rPr>
              <a:t>K-Means (</a:t>
            </a:r>
            <a:r>
              <a:rPr lang="en-US" spc="-1" dirty="0" err="1">
                <a:uFill>
                  <a:solidFill>
                    <a:srgbClr val="FFFFFF"/>
                  </a:solidFill>
                </a:uFill>
              </a:rPr>
              <a:t>n_clusters</a:t>
            </a:r>
            <a:r>
              <a:rPr lang="en-US" spc="-1" dirty="0">
                <a:uFill>
                  <a:solidFill>
                    <a:srgbClr val="FFFFFF"/>
                  </a:solidFill>
                </a:uFill>
              </a:rPr>
              <a:t>)</a:t>
            </a:r>
          </a:p>
          <a:p>
            <a:pPr marL="285750" indent="-285750">
              <a:lnSpc>
                <a:spcPct val="100000"/>
              </a:lnSpc>
              <a:buFont typeface="Arial" panose="020B0604020202020204" pitchFamily="34" charset="0"/>
              <a:buChar char="•"/>
            </a:pPr>
            <a:r>
              <a:rPr lang="en-US" spc="-1" dirty="0" err="1">
                <a:uFill>
                  <a:solidFill>
                    <a:srgbClr val="FFFFFF"/>
                  </a:solidFill>
                </a:uFill>
              </a:rPr>
              <a:t>HDBScan</a:t>
            </a:r>
            <a:r>
              <a:rPr lang="en-US" spc="-1" dirty="0">
                <a:uFill>
                  <a:solidFill>
                    <a:srgbClr val="FFFFFF"/>
                  </a:solidFill>
                </a:uFill>
              </a:rPr>
              <a:t> (</a:t>
            </a:r>
            <a:r>
              <a:rPr lang="en-US" spc="-1" dirty="0" err="1">
                <a:uFill>
                  <a:solidFill>
                    <a:srgbClr val="FFFFFF"/>
                  </a:solidFill>
                </a:uFill>
              </a:rPr>
              <a:t>min_cluster_size</a:t>
            </a:r>
            <a:r>
              <a:rPr lang="en-US" spc="-1" dirty="0">
                <a:uFill>
                  <a:solidFill>
                    <a:srgbClr val="FFFFFF"/>
                  </a:solidFill>
                </a:uFill>
              </a:rPr>
              <a:t>)</a:t>
            </a:r>
          </a:p>
          <a:p>
            <a:pPr marL="285750" indent="-285750">
              <a:lnSpc>
                <a:spcPct val="100000"/>
              </a:lnSpc>
              <a:buFont typeface="Arial" panose="020B0604020202020204" pitchFamily="34" charset="0"/>
              <a:buChar char="•"/>
            </a:pPr>
            <a:endParaRPr lang="en-US" spc="-1" dirty="0">
              <a:uFill>
                <a:solidFill>
                  <a:srgbClr val="FFFFFF"/>
                </a:solidFill>
              </a:uFill>
            </a:endParaRPr>
          </a:p>
          <a:p>
            <a:pPr marL="285750" indent="-285750">
              <a:lnSpc>
                <a:spcPct val="100000"/>
              </a:lnSpc>
              <a:buFont typeface="Arial" panose="020B0604020202020204" pitchFamily="34" charset="0"/>
              <a:buChar char="•"/>
            </a:pPr>
            <a:endParaRPr lang="en-US" spc="-1" dirty="0">
              <a:uFill>
                <a:solidFill>
                  <a:srgbClr val="FFFFFF"/>
                </a:solidFill>
              </a:uFill>
            </a:endParaRPr>
          </a:p>
          <a:p>
            <a:pPr>
              <a:lnSpc>
                <a:spcPct val="100000"/>
              </a:lnSpc>
            </a:pPr>
            <a:r>
              <a:rPr lang="en-US" spc="-1" dirty="0">
                <a:uFill>
                  <a:solidFill>
                    <a:srgbClr val="FFFFFF"/>
                  </a:solidFill>
                </a:uFill>
              </a:rPr>
              <a:t>I </a:t>
            </a:r>
            <a:r>
              <a:rPr lang="en-US" spc="-1" dirty="0" err="1">
                <a:uFill>
                  <a:solidFill>
                    <a:srgbClr val="FFFFFF"/>
                  </a:solidFill>
                </a:uFill>
              </a:rPr>
              <a:t>vettori</a:t>
            </a:r>
            <a:r>
              <a:rPr lang="en-US" spc="-1" dirty="0">
                <a:uFill>
                  <a:solidFill>
                    <a:srgbClr val="FFFFFF"/>
                  </a:solidFill>
                </a:uFill>
              </a:rPr>
              <a:t>, prima di </a:t>
            </a:r>
            <a:r>
              <a:rPr lang="en-US" spc="-1" dirty="0" err="1">
                <a:uFill>
                  <a:solidFill>
                    <a:srgbClr val="FFFFFF"/>
                  </a:solidFill>
                </a:uFill>
              </a:rPr>
              <a:t>essere</a:t>
            </a:r>
            <a:r>
              <a:rPr lang="en-US" spc="-1" dirty="0">
                <a:uFill>
                  <a:solidFill>
                    <a:srgbClr val="FFFFFF"/>
                  </a:solidFill>
                </a:uFill>
              </a:rPr>
              <a:t> </a:t>
            </a:r>
            <a:r>
              <a:rPr lang="en-US" spc="-1" dirty="0" err="1">
                <a:uFill>
                  <a:solidFill>
                    <a:srgbClr val="FFFFFF"/>
                  </a:solidFill>
                </a:uFill>
              </a:rPr>
              <a:t>usati</a:t>
            </a:r>
            <a:r>
              <a:rPr lang="en-US" spc="-1" dirty="0">
                <a:uFill>
                  <a:solidFill>
                    <a:srgbClr val="FFFFFF"/>
                  </a:solidFill>
                </a:uFill>
              </a:rPr>
              <a:t> </a:t>
            </a:r>
            <a:r>
              <a:rPr lang="en-US" spc="-1" dirty="0" err="1">
                <a:uFill>
                  <a:solidFill>
                    <a:srgbClr val="FFFFFF"/>
                  </a:solidFill>
                </a:uFill>
              </a:rPr>
              <a:t>nel</a:t>
            </a:r>
            <a:r>
              <a:rPr lang="en-US" spc="-1" dirty="0">
                <a:uFill>
                  <a:solidFill>
                    <a:srgbClr val="FFFFFF"/>
                  </a:solidFill>
                </a:uFill>
              </a:rPr>
              <a:t> </a:t>
            </a:r>
            <a:r>
              <a:rPr lang="en-US" spc="-1" dirty="0" err="1">
                <a:uFill>
                  <a:solidFill>
                    <a:srgbClr val="FFFFFF"/>
                  </a:solidFill>
                </a:uFill>
              </a:rPr>
              <a:t>processo</a:t>
            </a:r>
            <a:r>
              <a:rPr lang="en-US" spc="-1" dirty="0">
                <a:uFill>
                  <a:solidFill>
                    <a:srgbClr val="FFFFFF"/>
                  </a:solidFill>
                </a:uFill>
              </a:rPr>
              <a:t> di Clustering, </a:t>
            </a:r>
            <a:r>
              <a:rPr lang="en-US" spc="-1" dirty="0" err="1">
                <a:uFill>
                  <a:solidFill>
                    <a:srgbClr val="FFFFFF"/>
                  </a:solidFill>
                </a:uFill>
              </a:rPr>
              <a:t>sono</a:t>
            </a:r>
            <a:r>
              <a:rPr lang="en-US" spc="-1" dirty="0">
                <a:uFill>
                  <a:solidFill>
                    <a:srgbClr val="FFFFFF"/>
                  </a:solidFill>
                </a:uFill>
              </a:rPr>
              <a:t> </a:t>
            </a:r>
            <a:r>
              <a:rPr lang="en-US" spc="-1" dirty="0" err="1">
                <a:uFill>
                  <a:solidFill>
                    <a:srgbClr val="FFFFFF"/>
                  </a:solidFill>
                </a:uFill>
              </a:rPr>
              <a:t>stati</a:t>
            </a:r>
            <a:r>
              <a:rPr lang="en-US" spc="-1" dirty="0">
                <a:uFill>
                  <a:solidFill>
                    <a:srgbClr val="FFFFFF"/>
                  </a:solidFill>
                </a:uFill>
              </a:rPr>
              <a:t> </a:t>
            </a:r>
            <a:r>
              <a:rPr lang="en-US" spc="-1" dirty="0" err="1">
                <a:uFill>
                  <a:solidFill>
                    <a:srgbClr val="FFFFFF"/>
                  </a:solidFill>
                </a:uFill>
              </a:rPr>
              <a:t>normalizzati</a:t>
            </a:r>
            <a:r>
              <a:rPr lang="en-US" spc="-1" dirty="0">
                <a:uFill>
                  <a:solidFill>
                    <a:srgbClr val="FFFFFF"/>
                  </a:solidFill>
                </a:uFill>
              </a:rPr>
              <a:t> </a:t>
            </a:r>
            <a:r>
              <a:rPr lang="en-US" spc="-1" dirty="0" err="1">
                <a:uFill>
                  <a:solidFill>
                    <a:srgbClr val="FFFFFF"/>
                  </a:solidFill>
                </a:uFill>
              </a:rPr>
              <a:t>usando</a:t>
            </a:r>
            <a:r>
              <a:rPr lang="en-US" spc="-1" dirty="0">
                <a:uFill>
                  <a:solidFill>
                    <a:srgbClr val="FFFFFF"/>
                  </a:solidFill>
                </a:uFill>
              </a:rPr>
              <a:t> L2.</a:t>
            </a:r>
          </a:p>
        </p:txBody>
      </p:sp>
      <p:pic>
        <p:nvPicPr>
          <p:cNvPr id="3" name="Immagine 2"/>
          <p:cNvPicPr>
            <a:picLocks noChangeAspect="1"/>
          </p:cNvPicPr>
          <p:nvPr/>
        </p:nvPicPr>
        <p:blipFill>
          <a:blip r:embed="rId3"/>
          <a:stretch>
            <a:fillRect/>
          </a:stretch>
        </p:blipFill>
        <p:spPr>
          <a:xfrm>
            <a:off x="5570530" y="1780112"/>
            <a:ext cx="3052823" cy="4572000"/>
          </a:xfrm>
          <a:prstGeom prst="rect">
            <a:avLst/>
          </a:prstGeom>
        </p:spPr>
      </p:pic>
      <p:sp>
        <p:nvSpPr>
          <p:cNvPr id="4" name="CasellaDiTesto 3"/>
          <p:cNvSpPr txBox="1"/>
          <p:nvPr/>
        </p:nvSpPr>
        <p:spPr>
          <a:xfrm>
            <a:off x="5570530" y="1414895"/>
            <a:ext cx="1483412" cy="369332"/>
          </a:xfrm>
          <a:prstGeom prst="rect">
            <a:avLst/>
          </a:prstGeom>
          <a:noFill/>
        </p:spPr>
        <p:txBody>
          <a:bodyPr wrap="square" rtlCol="0">
            <a:spAutoFit/>
          </a:bodyPr>
          <a:lstStyle/>
          <a:p>
            <a:pPr algn="ctr"/>
            <a:r>
              <a:rPr lang="it-IT" dirty="0"/>
              <a:t>K-</a:t>
            </a:r>
            <a:r>
              <a:rPr lang="it-IT" dirty="0" err="1"/>
              <a:t>Means</a:t>
            </a:r>
            <a:endParaRPr lang="it-IT" dirty="0"/>
          </a:p>
        </p:txBody>
      </p:sp>
      <p:sp>
        <p:nvSpPr>
          <p:cNvPr id="9" name="CasellaDiTesto 8"/>
          <p:cNvSpPr txBox="1"/>
          <p:nvPr/>
        </p:nvSpPr>
        <p:spPr>
          <a:xfrm>
            <a:off x="7119257" y="1412558"/>
            <a:ext cx="1504096" cy="369332"/>
          </a:xfrm>
          <a:prstGeom prst="rect">
            <a:avLst/>
          </a:prstGeom>
          <a:noFill/>
        </p:spPr>
        <p:txBody>
          <a:bodyPr wrap="square" rtlCol="0">
            <a:spAutoFit/>
          </a:bodyPr>
          <a:lstStyle/>
          <a:p>
            <a:pPr algn="ctr"/>
            <a:r>
              <a:rPr lang="it-IT" dirty="0" err="1"/>
              <a:t>HDBScan</a:t>
            </a:r>
            <a:endParaRPr lang="it-IT" dirty="0"/>
          </a:p>
        </p:txBody>
      </p:sp>
    </p:spTree>
    <p:extLst>
      <p:ext uri="{BB962C8B-B14F-4D97-AF65-F5344CB8AC3E}">
        <p14:creationId xmlns:p14="http://schemas.microsoft.com/office/powerpoint/2010/main" val="3707282248"/>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spc="-1" dirty="0" err="1">
                <a:solidFill>
                  <a:srgbClr val="17375E"/>
                </a:solidFill>
                <a:uFill>
                  <a:solidFill>
                    <a:srgbClr val="FFFFFF"/>
                  </a:solidFill>
                </a:uFill>
                <a:latin typeface="Calibri"/>
              </a:rPr>
              <a:t>Impostazione</a:t>
            </a:r>
            <a:r>
              <a:rPr lang="en-US" sz="4400" spc="-1" dirty="0">
                <a:solidFill>
                  <a:srgbClr val="17375E"/>
                </a:solidFill>
                <a:uFill>
                  <a:solidFill>
                    <a:srgbClr val="FFFFFF"/>
                  </a:solidFill>
                </a:uFill>
                <a:latin typeface="Calibri"/>
              </a:rPr>
              <a:t> </a:t>
            </a:r>
            <a:r>
              <a:rPr lang="en-US" sz="4400" spc="-1" dirty="0" err="1">
                <a:solidFill>
                  <a:srgbClr val="17375E"/>
                </a:solidFill>
                <a:uFill>
                  <a:solidFill>
                    <a:srgbClr val="FFFFFF"/>
                  </a:solidFill>
                </a:uFill>
                <a:latin typeface="Calibri"/>
              </a:rPr>
              <a:t>sperimentale</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17</a:t>
            </a:fld>
            <a:endParaRPr lang="en-US" sz="1800" b="0" strike="noStrike" spc="-1" dirty="0">
              <a:solidFill>
                <a:srgbClr val="000000"/>
              </a:solidFill>
              <a:uFill>
                <a:solidFill>
                  <a:srgbClr val="FFFFFF"/>
                </a:solidFill>
              </a:uFill>
              <a:latin typeface="Arial"/>
            </a:endParaRPr>
          </a:p>
        </p:txBody>
      </p:sp>
      <mc:AlternateContent xmlns:mc="http://schemas.openxmlformats.org/markup-compatibility/2006" xmlns:a14="http://schemas.microsoft.com/office/drawing/2010/main">
        <mc:Choice Requires="a14">
          <p:sp>
            <p:nvSpPr>
              <p:cNvPr id="205" name="CustomShape 3"/>
              <p:cNvSpPr/>
              <p:nvPr/>
            </p:nvSpPr>
            <p:spPr>
              <a:xfrm>
                <a:off x="417240" y="4428512"/>
                <a:ext cx="8544670" cy="200197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pc="-1" dirty="0">
                    <a:uFill>
                      <a:solidFill>
                        <a:srgbClr val="FFFFFF"/>
                      </a:solidFill>
                    </a:uFill>
                  </a:rPr>
                  <a:t>Per </a:t>
                </a:r>
                <a:r>
                  <a:rPr lang="en-US" spc="-1" dirty="0" err="1">
                    <a:uFill>
                      <a:solidFill>
                        <a:srgbClr val="FFFFFF"/>
                      </a:solidFill>
                    </a:uFill>
                  </a:rPr>
                  <a:t>il</a:t>
                </a:r>
                <a:r>
                  <a:rPr lang="en-US" spc="-1" dirty="0">
                    <a:uFill>
                      <a:solidFill>
                        <a:srgbClr val="FFFFFF"/>
                      </a:solidFill>
                    </a:uFill>
                  </a:rPr>
                  <a:t> tuning </a:t>
                </a:r>
                <a:r>
                  <a:rPr lang="en-US" spc="-1" dirty="0" err="1">
                    <a:uFill>
                      <a:solidFill>
                        <a:srgbClr val="FFFFFF"/>
                      </a:solidFill>
                    </a:uFill>
                  </a:rPr>
                  <a:t>dei</a:t>
                </a:r>
                <a:r>
                  <a:rPr lang="en-US" spc="-1" dirty="0">
                    <a:uFill>
                      <a:solidFill>
                        <a:srgbClr val="FFFFFF"/>
                      </a:solidFill>
                    </a:uFill>
                  </a:rPr>
                  <a:t> </a:t>
                </a:r>
                <a:r>
                  <a:rPr lang="en-US" spc="-1" dirty="0" err="1">
                    <a:uFill>
                      <a:solidFill>
                        <a:srgbClr val="FFFFFF"/>
                      </a:solidFill>
                    </a:uFill>
                  </a:rPr>
                  <a:t>parametri</a:t>
                </a:r>
                <a:r>
                  <a:rPr lang="en-US" spc="-1" dirty="0">
                    <a:uFill>
                      <a:solidFill>
                        <a:srgbClr val="FFFFFF"/>
                      </a:solidFill>
                    </a:uFill>
                  </a:rPr>
                  <a:t>:</a:t>
                </a:r>
              </a:p>
              <a:p>
                <a:pPr algn="ctr"/>
                <a14:m>
                  <m:oMath xmlns:m="http://schemas.openxmlformats.org/officeDocument/2006/math">
                    <m:r>
                      <a:rPr lang="it-IT" b="0" i="1" spc="-1" smtClean="0">
                        <a:uFill>
                          <a:solidFill>
                            <a:srgbClr val="FFFFFF"/>
                          </a:solidFill>
                        </a:uFill>
                        <a:latin typeface="Cambria Math" panose="02040503050406030204" pitchFamily="18" charset="0"/>
                      </a:rPr>
                      <m:t>𝐶𝑙𝑢𝑠𝑡𝑒𝑟𝑖𝑛𝑔</m:t>
                    </m:r>
                    <m:r>
                      <a:rPr lang="it-IT" i="1" spc="-1">
                        <a:uFill>
                          <a:solidFill>
                            <a:srgbClr val="FFFFFF"/>
                          </a:solidFill>
                        </a:uFill>
                        <a:latin typeface="Cambria Math" panose="02040503050406030204" pitchFamily="18" charset="0"/>
                        <a:ea typeface="Cambria Math" panose="02040503050406030204" pitchFamily="18" charset="0"/>
                      </a:rPr>
                      <m:t>×</m:t>
                    </m:r>
                    <m:r>
                      <a:rPr lang="it-IT" b="0" i="1" spc="-1" smtClean="0">
                        <a:uFill>
                          <a:solidFill>
                            <a:srgbClr val="FFFFFF"/>
                          </a:solidFill>
                        </a:uFill>
                        <a:latin typeface="Cambria Math" panose="02040503050406030204" pitchFamily="18" charset="0"/>
                        <a:ea typeface="Cambria Math" panose="02040503050406030204" pitchFamily="18" charset="0"/>
                      </a:rPr>
                      <m:t>{</m:t>
                    </m:r>
                    <m:r>
                      <a:rPr lang="it-IT" b="0" i="1" spc="-1" smtClean="0">
                        <a:uFill>
                          <a:solidFill>
                            <a:srgbClr val="FFFFFF"/>
                          </a:solidFill>
                        </a:uFill>
                        <a:latin typeface="Cambria Math" panose="02040503050406030204" pitchFamily="18" charset="0"/>
                        <a:ea typeface="Cambria Math" panose="02040503050406030204" pitchFamily="18" charset="0"/>
                      </a:rPr>
                      <m:t>𝐶𝑟𝑎𝑤𝑙𝑖𝑛𝑔</m:t>
                    </m:r>
                    <m:r>
                      <a:rPr lang="it-IT" i="1" spc="-1">
                        <a:uFill>
                          <a:solidFill>
                            <a:srgbClr val="FFFFFF"/>
                          </a:solidFill>
                        </a:uFill>
                        <a:latin typeface="Cambria Math" panose="02040503050406030204" pitchFamily="18" charset="0"/>
                        <a:ea typeface="Cambria Math" panose="02040503050406030204" pitchFamily="18" charset="0"/>
                      </a:rPr>
                      <m:t>×</m:t>
                    </m:r>
                    <m:r>
                      <a:rPr lang="it-IT" b="0" i="1" spc="-1" smtClean="0">
                        <a:uFill>
                          <a:solidFill>
                            <a:srgbClr val="FFFFFF"/>
                          </a:solidFill>
                        </a:uFill>
                        <a:latin typeface="Cambria Math" panose="02040503050406030204" pitchFamily="18" charset="0"/>
                        <a:ea typeface="Cambria Math" panose="02040503050406030204" pitchFamily="18" charset="0"/>
                      </a:rPr>
                      <m:t>[</m:t>
                    </m:r>
                    <m:r>
                      <a:rPr lang="it-IT" b="0" i="1" spc="-1" smtClean="0">
                        <a:uFill>
                          <a:solidFill>
                            <a:srgbClr val="FFFFFF"/>
                          </a:solidFill>
                        </a:uFill>
                        <a:latin typeface="Cambria Math" panose="02040503050406030204" pitchFamily="18" charset="0"/>
                        <a:ea typeface="Cambria Math" panose="02040503050406030204" pitchFamily="18" charset="0"/>
                      </a:rPr>
                      <m:t>𝐿𝑖𝑛𝑘</m:t>
                    </m:r>
                    <m:r>
                      <a:rPr lang="it-IT" b="0" i="1" spc="-1" smtClean="0">
                        <a:uFill>
                          <a:solidFill>
                            <a:srgbClr val="FFFFFF"/>
                          </a:solidFill>
                        </a:uFill>
                        <a:latin typeface="Cambria Math" panose="02040503050406030204" pitchFamily="18" charset="0"/>
                        <a:ea typeface="Cambria Math" panose="02040503050406030204" pitchFamily="18" charset="0"/>
                      </a:rPr>
                      <m:t> </m:t>
                    </m:r>
                    <m:r>
                      <a:rPr lang="it-IT" b="0" i="1" spc="-1" smtClean="0">
                        <a:uFill>
                          <a:solidFill>
                            <a:srgbClr val="FFFFFF"/>
                          </a:solidFill>
                        </a:uFill>
                        <a:latin typeface="Cambria Math" panose="02040503050406030204" pitchFamily="18" charset="0"/>
                        <a:ea typeface="Cambria Math" panose="02040503050406030204" pitchFamily="18" charset="0"/>
                      </a:rPr>
                      <m:t>𝑉𝑒𝑐𝑡𝑜𝑟</m:t>
                    </m:r>
                    <m:r>
                      <a:rPr lang="it-IT" i="1" spc="-1">
                        <a:uFill>
                          <a:solidFill>
                            <a:srgbClr val="FFFFFF"/>
                          </a:solidFill>
                        </a:uFill>
                        <a:latin typeface="Cambria Math" panose="02040503050406030204" pitchFamily="18" charset="0"/>
                        <a:ea typeface="Cambria Math" panose="02040503050406030204" pitchFamily="18" charset="0"/>
                      </a:rPr>
                      <m:t>+</m:t>
                    </m:r>
                    <m:r>
                      <a:rPr lang="it-IT" b="0" i="1" spc="-1" smtClean="0">
                        <a:uFill>
                          <a:solidFill>
                            <a:srgbClr val="FFFFFF"/>
                          </a:solidFill>
                        </a:uFill>
                        <a:latin typeface="Cambria Math" panose="02040503050406030204" pitchFamily="18" charset="0"/>
                        <a:ea typeface="Cambria Math" panose="02040503050406030204" pitchFamily="18" charset="0"/>
                      </a:rPr>
                      <m:t>(</m:t>
                    </m:r>
                    <m:r>
                      <a:rPr lang="it-IT" b="0" i="1" spc="-1" smtClean="0">
                        <a:uFill>
                          <a:solidFill>
                            <a:srgbClr val="FFFFFF"/>
                          </a:solidFill>
                        </a:uFill>
                        <a:latin typeface="Cambria Math" panose="02040503050406030204" pitchFamily="18" charset="0"/>
                        <a:ea typeface="Cambria Math" panose="02040503050406030204" pitchFamily="18" charset="0"/>
                      </a:rPr>
                      <m:t>𝐿𝑖𝑛𝑘</m:t>
                    </m:r>
                    <m:r>
                      <a:rPr lang="it-IT" b="0" i="1" spc="-1" smtClean="0">
                        <a:uFill>
                          <a:solidFill>
                            <a:srgbClr val="FFFFFF"/>
                          </a:solidFill>
                        </a:uFill>
                        <a:latin typeface="Cambria Math" panose="02040503050406030204" pitchFamily="18" charset="0"/>
                        <a:ea typeface="Cambria Math" panose="02040503050406030204" pitchFamily="18" charset="0"/>
                      </a:rPr>
                      <m:t> </m:t>
                    </m:r>
                    <m:r>
                      <a:rPr lang="it-IT" b="0" i="1" spc="-1" smtClean="0">
                        <a:uFill>
                          <a:solidFill>
                            <a:srgbClr val="FFFFFF"/>
                          </a:solidFill>
                        </a:uFill>
                        <a:latin typeface="Cambria Math" panose="02040503050406030204" pitchFamily="18" charset="0"/>
                        <a:ea typeface="Cambria Math" panose="02040503050406030204" pitchFamily="18" charset="0"/>
                      </a:rPr>
                      <m:t>𝑉𝑒𝑐𝑡𝑜𝑟</m:t>
                    </m:r>
                    <m:r>
                      <a:rPr lang="it-IT" b="0" i="1" spc="-1" smtClean="0">
                        <a:uFill>
                          <a:solidFill>
                            <a:srgbClr val="FFFFFF"/>
                          </a:solidFill>
                        </a:uFill>
                        <a:latin typeface="Cambria Math" panose="02040503050406030204" pitchFamily="18" charset="0"/>
                        <a:ea typeface="Cambria Math" panose="02040503050406030204" pitchFamily="18" charset="0"/>
                      </a:rPr>
                      <m:t>+</m:t>
                    </m:r>
                    <m:r>
                      <a:rPr lang="it-IT" b="0" i="1" spc="-1" smtClean="0">
                        <a:uFill>
                          <a:solidFill>
                            <a:srgbClr val="FFFFFF"/>
                          </a:solidFill>
                        </a:uFill>
                        <a:latin typeface="Cambria Math" panose="02040503050406030204" pitchFamily="18" charset="0"/>
                        <a:ea typeface="Cambria Math" panose="02040503050406030204" pitchFamily="18" charset="0"/>
                      </a:rPr>
                      <m:t>𝐶𝑜𝑛𝑡𝑒𝑛𝑡</m:t>
                    </m:r>
                    <m:r>
                      <a:rPr lang="it-IT" b="0" i="1" spc="-1" smtClean="0">
                        <a:uFill>
                          <a:solidFill>
                            <a:srgbClr val="FFFFFF"/>
                          </a:solidFill>
                        </a:uFill>
                        <a:latin typeface="Cambria Math" panose="02040503050406030204" pitchFamily="18" charset="0"/>
                        <a:ea typeface="Cambria Math" panose="02040503050406030204" pitchFamily="18" charset="0"/>
                      </a:rPr>
                      <m:t> </m:t>
                    </m:r>
                    <m:r>
                      <a:rPr lang="it-IT" b="0" i="1" spc="-1" smtClean="0">
                        <a:uFill>
                          <a:solidFill>
                            <a:srgbClr val="FFFFFF"/>
                          </a:solidFill>
                        </a:uFill>
                        <a:latin typeface="Cambria Math" panose="02040503050406030204" pitchFamily="18" charset="0"/>
                        <a:ea typeface="Cambria Math" panose="02040503050406030204" pitchFamily="18" charset="0"/>
                      </a:rPr>
                      <m:t>𝑉𝑒𝑐𝑡𝑜𝑟</m:t>
                    </m:r>
                    <m:r>
                      <a:rPr lang="it-IT" b="0" i="1" spc="-1" smtClean="0">
                        <a:uFill>
                          <a:solidFill>
                            <a:srgbClr val="FFFFFF"/>
                          </a:solidFill>
                        </a:uFill>
                        <a:latin typeface="Cambria Math" panose="02040503050406030204" pitchFamily="18" charset="0"/>
                        <a:ea typeface="Cambria Math" panose="02040503050406030204" pitchFamily="18" charset="0"/>
                      </a:rPr>
                      <m:t>)]+</m:t>
                    </m:r>
                    <m:r>
                      <a:rPr lang="it-IT" b="0" i="1" spc="-1" smtClean="0">
                        <a:uFill>
                          <a:solidFill>
                            <a:srgbClr val="FFFFFF"/>
                          </a:solidFill>
                        </a:uFill>
                        <a:latin typeface="Cambria Math" panose="02040503050406030204" pitchFamily="18" charset="0"/>
                        <a:ea typeface="Cambria Math" panose="02040503050406030204" pitchFamily="18" charset="0"/>
                      </a:rPr>
                      <m:t>𝐶𝑜𝑛𝑡𝑒𝑛𝑡</m:t>
                    </m:r>
                    <m:r>
                      <a:rPr lang="it-IT" b="0" i="1" spc="-1" smtClean="0">
                        <a:uFill>
                          <a:solidFill>
                            <a:srgbClr val="FFFFFF"/>
                          </a:solidFill>
                        </a:uFill>
                        <a:latin typeface="Cambria Math" panose="02040503050406030204" pitchFamily="18" charset="0"/>
                        <a:ea typeface="Cambria Math" panose="02040503050406030204" pitchFamily="18" charset="0"/>
                      </a:rPr>
                      <m:t> </m:t>
                    </m:r>
                    <m:r>
                      <a:rPr lang="it-IT" b="0" i="1" spc="-1" smtClean="0">
                        <a:uFill>
                          <a:solidFill>
                            <a:srgbClr val="FFFFFF"/>
                          </a:solidFill>
                        </a:uFill>
                        <a:latin typeface="Cambria Math" panose="02040503050406030204" pitchFamily="18" charset="0"/>
                        <a:ea typeface="Cambria Math" panose="02040503050406030204" pitchFamily="18" charset="0"/>
                      </a:rPr>
                      <m:t>𝑉𝑒𝑐𝑡𝑜𝑟</m:t>
                    </m:r>
                    <m:r>
                      <a:rPr lang="it-IT" i="1" spc="-1">
                        <a:uFill>
                          <a:solidFill>
                            <a:srgbClr val="FFFFFF"/>
                          </a:solidFill>
                        </a:uFill>
                        <a:latin typeface="Cambria Math" panose="02040503050406030204" pitchFamily="18" charset="0"/>
                        <a:ea typeface="Cambria Math" panose="02040503050406030204" pitchFamily="18" charset="0"/>
                      </a:rPr>
                      <m:t>}</m:t>
                    </m:r>
                    <m:r>
                      <a:rPr lang="it-IT" i="1" spc="-1" smtClean="0">
                        <a:uFill>
                          <a:solidFill>
                            <a:srgbClr val="FFFFFF"/>
                          </a:solidFill>
                        </a:uFill>
                        <a:latin typeface="Cambria Math" panose="02040503050406030204" pitchFamily="18" charset="0"/>
                        <a:ea typeface="Cambria Math" panose="02040503050406030204" pitchFamily="18" charset="0"/>
                      </a:rPr>
                      <m:t> </m:t>
                    </m:r>
                    <m:r>
                      <a:rPr lang="it-IT" b="0" i="1" spc="-1" smtClean="0">
                        <a:uFill>
                          <a:solidFill>
                            <a:srgbClr val="FFFFFF"/>
                          </a:solidFill>
                        </a:uFill>
                        <a:latin typeface="Cambria Math" panose="02040503050406030204" pitchFamily="18" charset="0"/>
                        <a:ea typeface="Cambria Math" panose="02040503050406030204" pitchFamily="18" charset="0"/>
                      </a:rPr>
                      <m:t>=</m:t>
                    </m:r>
                    <m:r>
                      <a:rPr lang="it-IT" b="0" i="1" spc="-1" smtClean="0">
                        <a:solidFill>
                          <a:srgbClr val="FF3333"/>
                        </a:solidFill>
                        <a:uFill>
                          <a:solidFill>
                            <a:srgbClr val="FFFFFF"/>
                          </a:solidFill>
                        </a:uFill>
                        <a:latin typeface="Cambria Math" panose="02040503050406030204" pitchFamily="18" charset="0"/>
                        <a:ea typeface="Cambria Math" panose="02040503050406030204" pitchFamily="18" charset="0"/>
                      </a:rPr>
                      <m:t>316</m:t>
                    </m:r>
                  </m:oMath>
                </a14:m>
                <a:r>
                  <a:rPr lang="en-US" spc="-1" dirty="0">
                    <a:uFill>
                      <a:solidFill>
                        <a:srgbClr val="FFFFFF"/>
                      </a:solidFill>
                    </a:uFill>
                  </a:rPr>
                  <a:t> combinazioni</a:t>
                </a:r>
              </a:p>
              <a:p>
                <a:pPr algn="ctr"/>
                <a:endParaRPr lang="en-US" spc="-1" dirty="0">
                  <a:uFill>
                    <a:solidFill>
                      <a:srgbClr val="FFFFFF"/>
                    </a:solidFill>
                  </a:uFill>
                </a:endParaRPr>
              </a:p>
              <a:p>
                <a:r>
                  <a:rPr lang="en-US" spc="-1" dirty="0">
                    <a:uFill>
                      <a:solidFill>
                        <a:srgbClr val="FFFFFF"/>
                      </a:solidFill>
                    </a:uFill>
                  </a:rPr>
                  <a:t>Si </a:t>
                </a:r>
                <a:r>
                  <a:rPr lang="en-US" spc="-1" dirty="0" err="1">
                    <a:uFill>
                      <a:solidFill>
                        <a:srgbClr val="FFFFFF"/>
                      </a:solidFill>
                    </a:uFill>
                  </a:rPr>
                  <a:t>riportano</a:t>
                </a:r>
                <a:r>
                  <a:rPr lang="en-US" spc="-1" dirty="0">
                    <a:uFill>
                      <a:solidFill>
                        <a:srgbClr val="FFFFFF"/>
                      </a:solidFill>
                    </a:uFill>
                  </a:rPr>
                  <a:t> le </a:t>
                </a:r>
                <a:r>
                  <a:rPr lang="en-US" spc="-1" dirty="0" err="1">
                    <a:uFill>
                      <a:solidFill>
                        <a:srgbClr val="FFFFFF"/>
                      </a:solidFill>
                    </a:uFill>
                  </a:rPr>
                  <a:t>configurazioni</a:t>
                </a:r>
                <a:r>
                  <a:rPr lang="en-US" spc="-1" dirty="0">
                    <a:uFill>
                      <a:solidFill>
                        <a:srgbClr val="FFFFFF"/>
                      </a:solidFill>
                    </a:uFill>
                  </a:rPr>
                  <a:t> con </a:t>
                </a:r>
                <a:r>
                  <a:rPr lang="en-US" spc="-1" dirty="0" err="1">
                    <a:uFill>
                      <a:solidFill>
                        <a:srgbClr val="FFFFFF"/>
                      </a:solidFill>
                    </a:uFill>
                  </a:rPr>
                  <a:t>i</a:t>
                </a:r>
                <a:r>
                  <a:rPr lang="en-US" spc="-1" dirty="0">
                    <a:uFill>
                      <a:solidFill>
                        <a:srgbClr val="FFFFFF"/>
                      </a:solidFill>
                    </a:uFill>
                  </a:rPr>
                  <a:t> </a:t>
                </a:r>
                <a:r>
                  <a:rPr lang="en-US" spc="-1" dirty="0" err="1">
                    <a:uFill>
                      <a:solidFill>
                        <a:srgbClr val="FFFFFF"/>
                      </a:solidFill>
                    </a:uFill>
                  </a:rPr>
                  <a:t>valori</a:t>
                </a:r>
                <a:r>
                  <a:rPr lang="en-US" spc="-1" dirty="0">
                    <a:uFill>
                      <a:solidFill>
                        <a:srgbClr val="FFFFFF"/>
                      </a:solidFill>
                    </a:uFill>
                  </a:rPr>
                  <a:t> </a:t>
                </a:r>
                <a:r>
                  <a:rPr lang="en-US" spc="-1" dirty="0" err="1">
                    <a:uFill>
                      <a:solidFill>
                        <a:srgbClr val="FFFFFF"/>
                      </a:solidFill>
                    </a:uFill>
                  </a:rPr>
                  <a:t>migliori</a:t>
                </a:r>
                <a:r>
                  <a:rPr lang="en-US" spc="-1" dirty="0">
                    <a:uFill>
                      <a:solidFill>
                        <a:srgbClr val="FFFFFF"/>
                      </a:solidFill>
                    </a:uFill>
                  </a:rPr>
                  <a:t> </a:t>
                </a:r>
                <a:r>
                  <a:rPr lang="en-US" spc="-1" dirty="0" err="1">
                    <a:uFill>
                      <a:solidFill>
                        <a:srgbClr val="FFFFFF"/>
                      </a:solidFill>
                    </a:uFill>
                  </a:rPr>
                  <a:t>delle</a:t>
                </a:r>
                <a:r>
                  <a:rPr lang="en-US" spc="-1" dirty="0">
                    <a:uFill>
                      <a:solidFill>
                        <a:srgbClr val="FFFFFF"/>
                      </a:solidFill>
                    </a:uFill>
                  </a:rPr>
                  <a:t> </a:t>
                </a:r>
                <a:r>
                  <a:rPr lang="en-US" spc="-1" dirty="0" err="1">
                    <a:uFill>
                      <a:solidFill>
                        <a:srgbClr val="FFFFFF"/>
                      </a:solidFill>
                    </a:uFill>
                  </a:rPr>
                  <a:t>seguenti</a:t>
                </a:r>
                <a:r>
                  <a:rPr lang="en-US" spc="-1" dirty="0">
                    <a:uFill>
                      <a:solidFill>
                        <a:srgbClr val="FFFFFF"/>
                      </a:solidFill>
                    </a:uFill>
                  </a:rPr>
                  <a:t> </a:t>
                </a:r>
                <a:r>
                  <a:rPr lang="en-US" spc="-1" dirty="0" err="1">
                    <a:uFill>
                      <a:solidFill>
                        <a:srgbClr val="FFFFFF"/>
                      </a:solidFill>
                    </a:uFill>
                  </a:rPr>
                  <a:t>misure</a:t>
                </a:r>
                <a:r>
                  <a:rPr lang="en-US" spc="-1" dirty="0">
                    <a:uFill>
                      <a:solidFill>
                        <a:srgbClr val="FFFFFF"/>
                      </a:solidFill>
                    </a:uFill>
                  </a:rPr>
                  <a:t>: </a:t>
                </a:r>
                <a:r>
                  <a:rPr lang="en-US" spc="-1" dirty="0" err="1">
                    <a:uFill>
                      <a:solidFill>
                        <a:srgbClr val="FFFFFF"/>
                      </a:solidFill>
                    </a:uFill>
                  </a:rPr>
                  <a:t>omogeneità</a:t>
                </a:r>
                <a:r>
                  <a:rPr lang="en-US" spc="-1" dirty="0">
                    <a:uFill>
                      <a:solidFill>
                        <a:srgbClr val="FFFFFF"/>
                      </a:solidFill>
                    </a:uFill>
                  </a:rPr>
                  <a:t> (</a:t>
                </a:r>
                <a:r>
                  <a:rPr lang="en-US" spc="-1" dirty="0" err="1">
                    <a:solidFill>
                      <a:srgbClr val="FF3333"/>
                    </a:solidFill>
                    <a:uFill>
                      <a:solidFill>
                        <a:srgbClr val="FFFFFF"/>
                      </a:solidFill>
                    </a:uFill>
                  </a:rPr>
                  <a:t>Hom</a:t>
                </a:r>
                <a:r>
                  <a:rPr lang="en-US" spc="-1" dirty="0">
                    <a:uFill>
                      <a:solidFill>
                        <a:srgbClr val="FFFFFF"/>
                      </a:solidFill>
                    </a:uFill>
                  </a:rPr>
                  <a:t>), </a:t>
                </a:r>
                <a:r>
                  <a:rPr lang="en-US" spc="-1" dirty="0" err="1">
                    <a:uFill>
                      <a:solidFill>
                        <a:srgbClr val="FFFFFF"/>
                      </a:solidFill>
                    </a:uFill>
                  </a:rPr>
                  <a:t>completezza</a:t>
                </a:r>
                <a:r>
                  <a:rPr lang="en-US" spc="-1" dirty="0">
                    <a:uFill>
                      <a:solidFill>
                        <a:srgbClr val="FFFFFF"/>
                      </a:solidFill>
                    </a:uFill>
                  </a:rPr>
                  <a:t> (</a:t>
                </a:r>
                <a:r>
                  <a:rPr lang="en-US" spc="-1" dirty="0">
                    <a:solidFill>
                      <a:srgbClr val="FF3333"/>
                    </a:solidFill>
                    <a:uFill>
                      <a:solidFill>
                        <a:srgbClr val="FFFFFF"/>
                      </a:solidFill>
                    </a:uFill>
                  </a:rPr>
                  <a:t>Com</a:t>
                </a:r>
                <a:r>
                  <a:rPr lang="en-US" spc="-1" dirty="0">
                    <a:uFill>
                      <a:solidFill>
                        <a:srgbClr val="FFFFFF"/>
                      </a:solidFill>
                    </a:uFill>
                  </a:rPr>
                  <a:t>), v-measure (</a:t>
                </a:r>
                <a:r>
                  <a:rPr lang="en-US" spc="-1" dirty="0">
                    <a:solidFill>
                      <a:srgbClr val="FF3333"/>
                    </a:solidFill>
                    <a:uFill>
                      <a:solidFill>
                        <a:srgbClr val="FFFFFF"/>
                      </a:solidFill>
                    </a:uFill>
                  </a:rPr>
                  <a:t>V-M</a:t>
                </a:r>
                <a:r>
                  <a:rPr lang="en-US" spc="-1" dirty="0">
                    <a:uFill>
                      <a:solidFill>
                        <a:srgbClr val="FFFFFF"/>
                      </a:solidFill>
                    </a:uFill>
                  </a:rPr>
                  <a:t>), adjusted mutual information (</a:t>
                </a:r>
                <a:r>
                  <a:rPr lang="en-US" spc="-1" dirty="0">
                    <a:solidFill>
                      <a:srgbClr val="FF3333"/>
                    </a:solidFill>
                    <a:uFill>
                      <a:solidFill>
                        <a:srgbClr val="FFFFFF"/>
                      </a:solidFill>
                    </a:uFill>
                  </a:rPr>
                  <a:t>AMI</a:t>
                </a:r>
                <a:r>
                  <a:rPr lang="en-US" spc="-1" dirty="0">
                    <a:uFill>
                      <a:solidFill>
                        <a:srgbClr val="FFFFFF"/>
                      </a:solidFill>
                    </a:uFill>
                  </a:rPr>
                  <a:t>), adjusted random index (</a:t>
                </a:r>
                <a:r>
                  <a:rPr lang="en-US" spc="-1" dirty="0">
                    <a:solidFill>
                      <a:srgbClr val="FF3333"/>
                    </a:solidFill>
                    <a:uFill>
                      <a:solidFill>
                        <a:srgbClr val="FFFFFF"/>
                      </a:solidFill>
                    </a:uFill>
                  </a:rPr>
                  <a:t>ARI</a:t>
                </a:r>
                <a:r>
                  <a:rPr lang="en-US" spc="-1" dirty="0">
                    <a:uFill>
                      <a:solidFill>
                        <a:srgbClr val="FFFFFF"/>
                      </a:solidFill>
                    </a:uFill>
                  </a:rPr>
                  <a:t>), silhouette (</a:t>
                </a:r>
                <a:r>
                  <a:rPr lang="en-US" spc="-1" dirty="0" err="1">
                    <a:solidFill>
                      <a:srgbClr val="FF3333"/>
                    </a:solidFill>
                    <a:uFill>
                      <a:solidFill>
                        <a:srgbClr val="FFFFFF"/>
                      </a:solidFill>
                    </a:uFill>
                  </a:rPr>
                  <a:t>Silh</a:t>
                </a:r>
                <a:r>
                  <a:rPr lang="en-US" spc="-1" dirty="0">
                    <a:uFill>
                      <a:solidFill>
                        <a:srgbClr val="FFFFFF"/>
                      </a:solidFill>
                    </a:uFill>
                  </a:rPr>
                  <a:t>).</a:t>
                </a:r>
              </a:p>
            </p:txBody>
          </p:sp>
        </mc:Choice>
        <mc:Fallback xmlns="">
          <p:sp>
            <p:nvSpPr>
              <p:cNvPr id="205" name="CustomShape 3"/>
              <p:cNvSpPr>
                <a:spLocks noRot="1" noChangeAspect="1" noMove="1" noResize="1" noEditPoints="1" noAdjustHandles="1" noChangeArrowheads="1" noChangeShapeType="1" noTextEdit="1"/>
              </p:cNvSpPr>
              <p:nvPr/>
            </p:nvSpPr>
            <p:spPr>
              <a:xfrm>
                <a:off x="417240" y="4428512"/>
                <a:ext cx="8544670" cy="2001975"/>
              </a:xfrm>
              <a:prstGeom prst="rect">
                <a:avLst/>
              </a:prstGeom>
              <a:blipFill>
                <a:blip r:embed="rId3"/>
                <a:stretch>
                  <a:fillRect l="-571" t="-1520" r="-642" b="-4863"/>
                </a:stretch>
              </a:blipFill>
              <a:ln>
                <a:noFill/>
              </a:ln>
            </p:spPr>
            <p:txBody>
              <a:bodyPr/>
              <a:lstStyle/>
              <a:p>
                <a:r>
                  <a:rPr lang="it-IT">
                    <a:noFill/>
                  </a:rPr>
                  <a:t> </a:t>
                </a:r>
              </a:p>
            </p:txBody>
          </p:sp>
        </mc:Fallback>
      </mc:AlternateContent>
      <p:graphicFrame>
        <p:nvGraphicFramePr>
          <p:cNvPr id="3" name="Tabella 2"/>
          <p:cNvGraphicFramePr>
            <a:graphicFrameLocks noGrp="1"/>
          </p:cNvGraphicFramePr>
          <p:nvPr>
            <p:extLst>
              <p:ext uri="{D42A27DB-BD31-4B8C-83A1-F6EECF244321}">
                <p14:modId xmlns:p14="http://schemas.microsoft.com/office/powerpoint/2010/main" val="402378324"/>
              </p:ext>
            </p:extLst>
          </p:nvPr>
        </p:nvGraphicFramePr>
        <p:xfrm>
          <a:off x="417240" y="1261927"/>
          <a:ext cx="1666880" cy="3108960"/>
        </p:xfrm>
        <a:graphic>
          <a:graphicData uri="http://schemas.openxmlformats.org/drawingml/2006/table">
            <a:tbl>
              <a:tblPr firstRow="1" bandRow="1">
                <a:tableStyleId>{5C22544A-7EE6-4342-B048-85BDC9FD1C3A}</a:tableStyleId>
              </a:tblPr>
              <a:tblGrid>
                <a:gridCol w="1666880">
                  <a:extLst>
                    <a:ext uri="{9D8B030D-6E8A-4147-A177-3AD203B41FA5}">
                      <a16:colId xmlns:a16="http://schemas.microsoft.com/office/drawing/2014/main" val="6711279"/>
                    </a:ext>
                  </a:extLst>
                </a:gridCol>
              </a:tblGrid>
              <a:tr h="959523">
                <a:tc>
                  <a:txBody>
                    <a:bodyPr/>
                    <a:lstStyle/>
                    <a:p>
                      <a:r>
                        <a:rPr lang="it-IT" dirty="0" err="1"/>
                        <a:t>Crawling</a:t>
                      </a:r>
                      <a:endParaRPr lang="it-IT" dirty="0"/>
                    </a:p>
                  </a:txBody>
                  <a:tcPr/>
                </a:tc>
                <a:extLst>
                  <a:ext uri="{0D108BD9-81ED-4DB2-BD59-A6C34878D82A}">
                    <a16:rowId xmlns:a16="http://schemas.microsoft.com/office/drawing/2014/main" val="3263135098"/>
                  </a:ext>
                </a:extLst>
              </a:tr>
              <a:tr h="1078784">
                <a:tc>
                  <a:txBody>
                    <a:bodyPr/>
                    <a:lstStyle/>
                    <a:p>
                      <a:r>
                        <a:rPr lang="it-IT" dirty="0" err="1"/>
                        <a:t>lc</a:t>
                      </a:r>
                      <a:r>
                        <a:rPr lang="it-IT" baseline="0" dirty="0"/>
                        <a:t> </a:t>
                      </a:r>
                    </a:p>
                    <a:p>
                      <a:r>
                        <a:rPr lang="it-IT" baseline="0" dirty="0"/>
                        <a:t>(Liste Web)</a:t>
                      </a:r>
                    </a:p>
                  </a:txBody>
                  <a:tcPr/>
                </a:tc>
                <a:extLst>
                  <a:ext uri="{0D108BD9-81ED-4DB2-BD59-A6C34878D82A}">
                    <a16:rowId xmlns:a16="http://schemas.microsoft.com/office/drawing/2014/main" val="3672581430"/>
                  </a:ext>
                </a:extLst>
              </a:tr>
              <a:tr h="1070653">
                <a:tc>
                  <a:txBody>
                    <a:bodyPr/>
                    <a:lstStyle/>
                    <a:p>
                      <a:r>
                        <a:rPr lang="it-IT" dirty="0" err="1"/>
                        <a:t>nc</a:t>
                      </a:r>
                      <a:r>
                        <a:rPr lang="it-IT" baseline="0" dirty="0"/>
                        <a:t> (Tradizionale)</a:t>
                      </a:r>
                      <a:endParaRPr lang="it-IT" dirty="0"/>
                    </a:p>
                  </a:txBody>
                  <a:tcPr/>
                </a:tc>
                <a:extLst>
                  <a:ext uri="{0D108BD9-81ED-4DB2-BD59-A6C34878D82A}">
                    <a16:rowId xmlns:a16="http://schemas.microsoft.com/office/drawing/2014/main" val="1661248630"/>
                  </a:ext>
                </a:extLst>
              </a:tr>
            </a:tbl>
          </a:graphicData>
        </a:graphic>
      </p:graphicFrame>
      <p:graphicFrame>
        <p:nvGraphicFramePr>
          <p:cNvPr id="4" name="Tabella 3"/>
          <p:cNvGraphicFramePr>
            <a:graphicFrameLocks noGrp="1"/>
          </p:cNvGraphicFramePr>
          <p:nvPr>
            <p:extLst>
              <p:ext uri="{D42A27DB-BD31-4B8C-83A1-F6EECF244321}">
                <p14:modId xmlns:p14="http://schemas.microsoft.com/office/powerpoint/2010/main" val="3395998182"/>
              </p:ext>
            </p:extLst>
          </p:nvPr>
        </p:nvGraphicFramePr>
        <p:xfrm>
          <a:off x="2517569" y="1261927"/>
          <a:ext cx="2636322" cy="3108960"/>
        </p:xfrm>
        <a:graphic>
          <a:graphicData uri="http://schemas.openxmlformats.org/drawingml/2006/table">
            <a:tbl>
              <a:tblPr firstRow="1" bandRow="1">
                <a:tableStyleId>{5C22544A-7EE6-4342-B048-85BDC9FD1C3A}</a:tableStyleId>
              </a:tblPr>
              <a:tblGrid>
                <a:gridCol w="2636322">
                  <a:extLst>
                    <a:ext uri="{9D8B030D-6E8A-4147-A177-3AD203B41FA5}">
                      <a16:colId xmlns:a16="http://schemas.microsoft.com/office/drawing/2014/main" val="2729201481"/>
                    </a:ext>
                  </a:extLst>
                </a:gridCol>
              </a:tblGrid>
              <a:tr h="365760">
                <a:tc>
                  <a:txBody>
                    <a:bodyPr/>
                    <a:lstStyle/>
                    <a:p>
                      <a:r>
                        <a:rPr lang="it-IT" dirty="0"/>
                        <a:t>Link</a:t>
                      </a:r>
                      <a:r>
                        <a:rPr lang="it-IT" baseline="0" dirty="0"/>
                        <a:t> </a:t>
                      </a:r>
                      <a:r>
                        <a:rPr lang="it-IT" baseline="0" dirty="0" err="1"/>
                        <a:t>Vector</a:t>
                      </a:r>
                      <a:endParaRPr lang="it-IT" dirty="0"/>
                    </a:p>
                  </a:txBody>
                  <a:tcPr/>
                </a:tc>
                <a:extLst>
                  <a:ext uri="{0D108BD9-81ED-4DB2-BD59-A6C34878D82A}">
                    <a16:rowId xmlns:a16="http://schemas.microsoft.com/office/drawing/2014/main" val="2561737257"/>
                  </a:ext>
                </a:extLst>
              </a:tr>
              <a:tr h="914400">
                <a:tc>
                  <a:txBody>
                    <a:bodyPr/>
                    <a:lstStyle/>
                    <a:p>
                      <a:r>
                        <a:rPr lang="it-IT" dirty="0"/>
                        <a:t>Random</a:t>
                      </a:r>
                      <a:r>
                        <a:rPr lang="it-IT" baseline="0" dirty="0"/>
                        <a:t> </a:t>
                      </a:r>
                      <a:r>
                        <a:rPr lang="it-IT" baseline="0" dirty="0" err="1"/>
                        <a:t>Walk</a:t>
                      </a:r>
                      <a:r>
                        <a:rPr lang="it-IT" baseline="0" dirty="0"/>
                        <a:t> standard + Word2Vec </a:t>
                      </a:r>
                      <a:r>
                        <a:rPr lang="it-IT" baseline="0" dirty="0" err="1"/>
                        <a:t>Skip-Gram</a:t>
                      </a:r>
                      <a:r>
                        <a:rPr lang="it-IT" baseline="0" dirty="0"/>
                        <a:t> (</a:t>
                      </a:r>
                      <a:r>
                        <a:rPr lang="it-IT" baseline="0" dirty="0" err="1"/>
                        <a:t>normal</a:t>
                      </a:r>
                      <a:r>
                        <a:rPr lang="it-IT" baseline="0" dirty="0"/>
                        <a:t>)</a:t>
                      </a:r>
                      <a:endParaRPr lang="it-IT" dirty="0"/>
                    </a:p>
                  </a:txBody>
                  <a:tcPr/>
                </a:tc>
                <a:extLst>
                  <a:ext uri="{0D108BD9-81ED-4DB2-BD59-A6C34878D82A}">
                    <a16:rowId xmlns:a16="http://schemas.microsoft.com/office/drawing/2014/main" val="2017913537"/>
                  </a:ext>
                </a:extLst>
              </a:tr>
              <a:tr h="1188720">
                <a:tc>
                  <a:txBody>
                    <a:bodyPr/>
                    <a:lstStyle/>
                    <a:p>
                      <a:r>
                        <a:rPr lang="it-IT" dirty="0"/>
                        <a:t>Random </a:t>
                      </a:r>
                      <a:r>
                        <a:rPr lang="it-IT" dirty="0" err="1"/>
                        <a:t>Walk</a:t>
                      </a:r>
                      <a:r>
                        <a:rPr lang="it-IT" dirty="0"/>
                        <a:t> a partenza fissa + Word2Vec </a:t>
                      </a:r>
                      <a:r>
                        <a:rPr lang="it-IT" dirty="0" err="1"/>
                        <a:t>Skip-Gram</a:t>
                      </a:r>
                      <a:r>
                        <a:rPr lang="it-IT" baseline="0" dirty="0"/>
                        <a:t> modificato (</a:t>
                      </a:r>
                      <a:r>
                        <a:rPr lang="it-IT" baseline="0" dirty="0" err="1"/>
                        <a:t>left</a:t>
                      </a:r>
                      <a:r>
                        <a:rPr lang="it-IT" baseline="0" dirty="0"/>
                        <a:t>)</a:t>
                      </a:r>
                      <a:endParaRPr lang="it-IT" dirty="0"/>
                    </a:p>
                  </a:txBody>
                  <a:tcPr/>
                </a:tc>
                <a:extLst>
                  <a:ext uri="{0D108BD9-81ED-4DB2-BD59-A6C34878D82A}">
                    <a16:rowId xmlns:a16="http://schemas.microsoft.com/office/drawing/2014/main" val="561503916"/>
                  </a:ext>
                </a:extLst>
              </a:tr>
              <a:tr h="640080">
                <a:tc>
                  <a:txBody>
                    <a:bodyPr/>
                    <a:lstStyle/>
                    <a:p>
                      <a:r>
                        <a:rPr lang="it-IT" dirty="0"/>
                        <a:t>LINE (primo e secondo ordine)</a:t>
                      </a:r>
                    </a:p>
                  </a:txBody>
                  <a:tcPr/>
                </a:tc>
                <a:extLst>
                  <a:ext uri="{0D108BD9-81ED-4DB2-BD59-A6C34878D82A}">
                    <a16:rowId xmlns:a16="http://schemas.microsoft.com/office/drawing/2014/main" val="2908507177"/>
                  </a:ext>
                </a:extLst>
              </a:tr>
            </a:tbl>
          </a:graphicData>
        </a:graphic>
      </p:graphicFrame>
      <p:graphicFrame>
        <p:nvGraphicFramePr>
          <p:cNvPr id="5" name="Tabella 4"/>
          <p:cNvGraphicFramePr>
            <a:graphicFrameLocks noGrp="1"/>
          </p:cNvGraphicFramePr>
          <p:nvPr>
            <p:extLst>
              <p:ext uri="{D42A27DB-BD31-4B8C-83A1-F6EECF244321}">
                <p14:modId xmlns:p14="http://schemas.microsoft.com/office/powerpoint/2010/main" val="2889207118"/>
              </p:ext>
            </p:extLst>
          </p:nvPr>
        </p:nvGraphicFramePr>
        <p:xfrm>
          <a:off x="5587340" y="1261924"/>
          <a:ext cx="1573481" cy="3166590"/>
        </p:xfrm>
        <a:graphic>
          <a:graphicData uri="http://schemas.openxmlformats.org/drawingml/2006/table">
            <a:tbl>
              <a:tblPr firstRow="1" bandRow="1">
                <a:tableStyleId>{5C22544A-7EE6-4342-B048-85BDC9FD1C3A}</a:tableStyleId>
              </a:tblPr>
              <a:tblGrid>
                <a:gridCol w="1573481">
                  <a:extLst>
                    <a:ext uri="{9D8B030D-6E8A-4147-A177-3AD203B41FA5}">
                      <a16:colId xmlns:a16="http://schemas.microsoft.com/office/drawing/2014/main" val="1085298502"/>
                    </a:ext>
                  </a:extLst>
                </a:gridCol>
              </a:tblGrid>
              <a:tr h="1377130">
                <a:tc>
                  <a:txBody>
                    <a:bodyPr/>
                    <a:lstStyle/>
                    <a:p>
                      <a:r>
                        <a:rPr lang="it-IT" dirty="0"/>
                        <a:t>Content </a:t>
                      </a:r>
                      <a:r>
                        <a:rPr lang="it-IT" dirty="0" err="1"/>
                        <a:t>Vector</a:t>
                      </a:r>
                      <a:endParaRPr lang="it-IT" dirty="0"/>
                    </a:p>
                  </a:txBody>
                  <a:tcPr/>
                </a:tc>
                <a:extLst>
                  <a:ext uri="{0D108BD9-81ED-4DB2-BD59-A6C34878D82A}">
                    <a16:rowId xmlns:a16="http://schemas.microsoft.com/office/drawing/2014/main" val="199457499"/>
                  </a:ext>
                </a:extLst>
              </a:tr>
              <a:tr h="894730">
                <a:tc>
                  <a:txBody>
                    <a:bodyPr/>
                    <a:lstStyle/>
                    <a:p>
                      <a:r>
                        <a:rPr lang="it-IT" dirty="0" err="1"/>
                        <a:t>Tf-Idf</a:t>
                      </a:r>
                      <a:endParaRPr lang="it-IT" dirty="0"/>
                    </a:p>
                  </a:txBody>
                  <a:tcPr/>
                </a:tc>
                <a:extLst>
                  <a:ext uri="{0D108BD9-81ED-4DB2-BD59-A6C34878D82A}">
                    <a16:rowId xmlns:a16="http://schemas.microsoft.com/office/drawing/2014/main" val="3655978962"/>
                  </a:ext>
                </a:extLst>
              </a:tr>
              <a:tr h="894730">
                <a:tc>
                  <a:txBody>
                    <a:bodyPr/>
                    <a:lstStyle/>
                    <a:p>
                      <a:r>
                        <a:rPr lang="it-IT" dirty="0"/>
                        <a:t>Doc2Vec</a:t>
                      </a:r>
                    </a:p>
                  </a:txBody>
                  <a:tcPr/>
                </a:tc>
                <a:extLst>
                  <a:ext uri="{0D108BD9-81ED-4DB2-BD59-A6C34878D82A}">
                    <a16:rowId xmlns:a16="http://schemas.microsoft.com/office/drawing/2014/main" val="4192412736"/>
                  </a:ext>
                </a:extLst>
              </a:tr>
            </a:tbl>
          </a:graphicData>
        </a:graphic>
      </p:graphicFrame>
      <p:graphicFrame>
        <p:nvGraphicFramePr>
          <p:cNvPr id="6" name="Tabella 5"/>
          <p:cNvGraphicFramePr>
            <a:graphicFrameLocks noGrp="1"/>
          </p:cNvGraphicFramePr>
          <p:nvPr>
            <p:extLst>
              <p:ext uri="{D42A27DB-BD31-4B8C-83A1-F6EECF244321}">
                <p14:modId xmlns:p14="http://schemas.microsoft.com/office/powerpoint/2010/main" val="365676949"/>
              </p:ext>
            </p:extLst>
          </p:nvPr>
        </p:nvGraphicFramePr>
        <p:xfrm>
          <a:off x="7627680" y="1261922"/>
          <a:ext cx="1334230" cy="3166590"/>
        </p:xfrm>
        <a:graphic>
          <a:graphicData uri="http://schemas.openxmlformats.org/drawingml/2006/table">
            <a:tbl>
              <a:tblPr firstRow="1" bandRow="1">
                <a:tableStyleId>{5C22544A-7EE6-4342-B048-85BDC9FD1C3A}</a:tableStyleId>
              </a:tblPr>
              <a:tblGrid>
                <a:gridCol w="1334230">
                  <a:extLst>
                    <a:ext uri="{9D8B030D-6E8A-4147-A177-3AD203B41FA5}">
                      <a16:colId xmlns:a16="http://schemas.microsoft.com/office/drawing/2014/main" val="4040972315"/>
                    </a:ext>
                  </a:extLst>
                </a:gridCol>
              </a:tblGrid>
              <a:tr h="1055530">
                <a:tc>
                  <a:txBody>
                    <a:bodyPr/>
                    <a:lstStyle/>
                    <a:p>
                      <a:r>
                        <a:rPr lang="it-IT" dirty="0"/>
                        <a:t>Clustering</a:t>
                      </a:r>
                    </a:p>
                  </a:txBody>
                  <a:tcPr/>
                </a:tc>
                <a:extLst>
                  <a:ext uri="{0D108BD9-81ED-4DB2-BD59-A6C34878D82A}">
                    <a16:rowId xmlns:a16="http://schemas.microsoft.com/office/drawing/2014/main" val="413697543"/>
                  </a:ext>
                </a:extLst>
              </a:tr>
              <a:tr h="1055530">
                <a:tc>
                  <a:txBody>
                    <a:bodyPr/>
                    <a:lstStyle/>
                    <a:p>
                      <a:r>
                        <a:rPr lang="it-IT" dirty="0"/>
                        <a:t>K-</a:t>
                      </a:r>
                      <a:r>
                        <a:rPr lang="it-IT" dirty="0" err="1"/>
                        <a:t>Means</a:t>
                      </a:r>
                      <a:endParaRPr lang="it-IT" dirty="0"/>
                    </a:p>
                  </a:txBody>
                  <a:tcPr/>
                </a:tc>
                <a:extLst>
                  <a:ext uri="{0D108BD9-81ED-4DB2-BD59-A6C34878D82A}">
                    <a16:rowId xmlns:a16="http://schemas.microsoft.com/office/drawing/2014/main" val="3579835723"/>
                  </a:ext>
                </a:extLst>
              </a:tr>
              <a:tr h="1055530">
                <a:tc>
                  <a:txBody>
                    <a:bodyPr/>
                    <a:lstStyle/>
                    <a:p>
                      <a:r>
                        <a:rPr lang="it-IT" dirty="0" err="1"/>
                        <a:t>HDBScan</a:t>
                      </a:r>
                      <a:endParaRPr lang="it-IT" dirty="0"/>
                    </a:p>
                  </a:txBody>
                  <a:tcPr/>
                </a:tc>
                <a:extLst>
                  <a:ext uri="{0D108BD9-81ED-4DB2-BD59-A6C34878D82A}">
                    <a16:rowId xmlns:a16="http://schemas.microsoft.com/office/drawing/2014/main" val="2422340964"/>
                  </a:ext>
                </a:extLst>
              </a:tr>
            </a:tbl>
          </a:graphicData>
        </a:graphic>
      </p:graphicFrame>
      <mc:AlternateContent xmlns:mc="http://schemas.openxmlformats.org/markup-compatibility/2006" xmlns:a14="http://schemas.microsoft.com/office/drawing/2010/main">
        <mc:Choice Requires="a14">
          <p:sp>
            <p:nvSpPr>
              <p:cNvPr id="11" name="CasellaDiTesto 10"/>
              <p:cNvSpPr txBox="1"/>
              <p:nvPr/>
            </p:nvSpPr>
            <p:spPr>
              <a:xfrm>
                <a:off x="2084120" y="2557275"/>
                <a:ext cx="433448" cy="369332"/>
              </a:xfrm>
              <a:prstGeom prst="rect">
                <a:avLst/>
              </a:prstGeom>
              <a:noFill/>
            </p:spPr>
            <p:txBody>
              <a:bodyPr wrap="square" rtlCol="0">
                <a:spAutoFit/>
              </a:bodyPr>
              <a:lstStyle/>
              <a:p>
                <a:pPr algn="just"/>
                <a14:m>
                  <m:oMathPara xmlns:m="http://schemas.openxmlformats.org/officeDocument/2006/math">
                    <m:oMathParaPr>
                      <m:jc m:val="center"/>
                    </m:oMathParaPr>
                    <m:oMath xmlns:m="http://schemas.openxmlformats.org/officeDocument/2006/math">
                      <m:r>
                        <a:rPr lang="it-IT" i="1" spc="-1">
                          <a:uFill>
                            <a:solidFill>
                              <a:srgbClr val="FFFFFF"/>
                            </a:solidFill>
                          </a:uFill>
                          <a:latin typeface="Cambria Math" panose="02040503050406030204" pitchFamily="18" charset="0"/>
                          <a:ea typeface="Cambria Math" panose="02040503050406030204" pitchFamily="18" charset="0"/>
                        </a:rPr>
                        <m:t>×</m:t>
                      </m:r>
                    </m:oMath>
                  </m:oMathPara>
                </a14:m>
                <a:endParaRPr lang="it-IT" dirty="0"/>
              </a:p>
            </p:txBody>
          </p:sp>
        </mc:Choice>
        <mc:Fallback xmlns="">
          <p:sp>
            <p:nvSpPr>
              <p:cNvPr id="11" name="CasellaDiTesto 10"/>
              <p:cNvSpPr txBox="1">
                <a:spLocks noRot="1" noChangeAspect="1" noMove="1" noResize="1" noEditPoints="1" noAdjustHandles="1" noChangeArrowheads="1" noChangeShapeType="1" noTextEdit="1"/>
              </p:cNvSpPr>
              <p:nvPr/>
            </p:nvSpPr>
            <p:spPr>
              <a:xfrm>
                <a:off x="2084120" y="2557275"/>
                <a:ext cx="433448" cy="369332"/>
              </a:xfrm>
              <a:prstGeom prst="rect">
                <a:avLst/>
              </a:prstGeom>
              <a:blipFill>
                <a:blip r:embed="rId4"/>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13" name="CasellaDiTesto 12"/>
              <p:cNvSpPr txBox="1"/>
              <p:nvPr/>
            </p:nvSpPr>
            <p:spPr>
              <a:xfrm>
                <a:off x="5150566" y="2557275"/>
                <a:ext cx="436774" cy="369332"/>
              </a:xfrm>
              <a:prstGeom prst="rect">
                <a:avLst/>
              </a:prstGeom>
              <a:noFill/>
            </p:spPr>
            <p:txBody>
              <a:bodyPr wrap="square" rtlCol="0">
                <a:spAutoFit/>
              </a:bodyPr>
              <a:lstStyle/>
              <a:p>
                <a:pPr algn="just"/>
                <a14:m>
                  <m:oMathPara xmlns:m="http://schemas.openxmlformats.org/officeDocument/2006/math">
                    <m:oMathParaPr>
                      <m:jc m:val="center"/>
                    </m:oMathParaPr>
                    <m:oMath xmlns:m="http://schemas.openxmlformats.org/officeDocument/2006/math">
                      <m:r>
                        <a:rPr lang="it-IT" i="1" spc="-1">
                          <a:uFill>
                            <a:solidFill>
                              <a:srgbClr val="FFFFFF"/>
                            </a:solidFill>
                          </a:uFill>
                          <a:latin typeface="Cambria Math" panose="02040503050406030204" pitchFamily="18" charset="0"/>
                          <a:ea typeface="Cambria Math" panose="02040503050406030204" pitchFamily="18" charset="0"/>
                        </a:rPr>
                        <m:t>×</m:t>
                      </m:r>
                    </m:oMath>
                  </m:oMathPara>
                </a14:m>
                <a:endParaRPr lang="it-IT" dirty="0"/>
              </a:p>
            </p:txBody>
          </p:sp>
        </mc:Choice>
        <mc:Fallback xmlns="">
          <p:sp>
            <p:nvSpPr>
              <p:cNvPr id="13" name="CasellaDiTesto 12"/>
              <p:cNvSpPr txBox="1">
                <a:spLocks noRot="1" noChangeAspect="1" noMove="1" noResize="1" noEditPoints="1" noAdjustHandles="1" noChangeArrowheads="1" noChangeShapeType="1" noTextEdit="1"/>
              </p:cNvSpPr>
              <p:nvPr/>
            </p:nvSpPr>
            <p:spPr>
              <a:xfrm>
                <a:off x="5150566" y="2557275"/>
                <a:ext cx="436774" cy="369332"/>
              </a:xfrm>
              <a:prstGeom prst="rect">
                <a:avLst/>
              </a:prstGeom>
              <a:blipFill>
                <a:blip r:embed="rId5"/>
                <a:stretch>
                  <a:fillRect/>
                </a:stretch>
              </a:blipFill>
            </p:spPr>
            <p:txBody>
              <a:bodyPr/>
              <a:lstStyle/>
              <a:p>
                <a:r>
                  <a:rPr lang="it-IT">
                    <a:noFill/>
                  </a:rPr>
                  <a:t> </a:t>
                </a:r>
              </a:p>
            </p:txBody>
          </p:sp>
        </mc:Fallback>
      </mc:AlternateContent>
      <mc:AlternateContent xmlns:mc="http://schemas.openxmlformats.org/markup-compatibility/2006" xmlns:a14="http://schemas.microsoft.com/office/drawing/2010/main">
        <mc:Choice Requires="a14">
          <p:sp>
            <p:nvSpPr>
              <p:cNvPr id="14" name="CasellaDiTesto 13"/>
              <p:cNvSpPr txBox="1"/>
              <p:nvPr/>
            </p:nvSpPr>
            <p:spPr>
              <a:xfrm>
                <a:off x="7158604" y="2557275"/>
                <a:ext cx="469076" cy="369332"/>
              </a:xfrm>
              <a:prstGeom prst="rect">
                <a:avLst/>
              </a:prstGeom>
              <a:noFill/>
            </p:spPr>
            <p:txBody>
              <a:bodyPr wrap="square" rtlCol="0">
                <a:spAutoFit/>
              </a:bodyPr>
              <a:lstStyle/>
              <a:p>
                <a:pPr algn="just"/>
                <a14:m>
                  <m:oMathPara xmlns:m="http://schemas.openxmlformats.org/officeDocument/2006/math">
                    <m:oMathParaPr>
                      <m:jc m:val="center"/>
                    </m:oMathParaPr>
                    <m:oMath xmlns:m="http://schemas.openxmlformats.org/officeDocument/2006/math">
                      <m:r>
                        <a:rPr lang="it-IT" i="1" spc="-1">
                          <a:uFill>
                            <a:solidFill>
                              <a:srgbClr val="FFFFFF"/>
                            </a:solidFill>
                          </a:uFill>
                          <a:latin typeface="Cambria Math" panose="02040503050406030204" pitchFamily="18" charset="0"/>
                          <a:ea typeface="Cambria Math" panose="02040503050406030204" pitchFamily="18" charset="0"/>
                        </a:rPr>
                        <m:t>×</m:t>
                      </m:r>
                    </m:oMath>
                  </m:oMathPara>
                </a14:m>
                <a:endParaRPr lang="it-IT" dirty="0"/>
              </a:p>
            </p:txBody>
          </p:sp>
        </mc:Choice>
        <mc:Fallback xmlns="">
          <p:sp>
            <p:nvSpPr>
              <p:cNvPr id="14" name="CasellaDiTesto 13"/>
              <p:cNvSpPr txBox="1">
                <a:spLocks noRot="1" noChangeAspect="1" noMove="1" noResize="1" noEditPoints="1" noAdjustHandles="1" noChangeArrowheads="1" noChangeShapeType="1" noTextEdit="1"/>
              </p:cNvSpPr>
              <p:nvPr/>
            </p:nvSpPr>
            <p:spPr>
              <a:xfrm>
                <a:off x="7158604" y="2557275"/>
                <a:ext cx="469076" cy="369332"/>
              </a:xfrm>
              <a:prstGeom prst="rect">
                <a:avLst/>
              </a:prstGeom>
              <a:blipFill>
                <a:blip r:embed="rId6"/>
                <a:stretch>
                  <a:fillRect/>
                </a:stretch>
              </a:blipFill>
            </p:spPr>
            <p:txBody>
              <a:bodyPr/>
              <a:lstStyle/>
              <a:p>
                <a:r>
                  <a:rPr lang="it-IT">
                    <a:noFill/>
                  </a:rPr>
                  <a:t> </a:t>
                </a:r>
              </a:p>
            </p:txBody>
          </p:sp>
        </mc:Fallback>
      </mc:AlternateContent>
    </p:spTree>
    <p:extLst>
      <p:ext uri="{BB962C8B-B14F-4D97-AF65-F5344CB8AC3E}">
        <p14:creationId xmlns:p14="http://schemas.microsoft.com/office/powerpoint/2010/main" val="2805447867"/>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Sperimentazione</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18</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554481"/>
            <a:ext cx="8288640" cy="118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US" spc="-1" dirty="0">
              <a:uFill>
                <a:solidFill>
                  <a:srgbClr val="FFFFFF"/>
                </a:solidFill>
              </a:uFill>
            </a:endParaRPr>
          </a:p>
        </p:txBody>
      </p:sp>
      <p:graphicFrame>
        <p:nvGraphicFramePr>
          <p:cNvPr id="3" name="Tabella 2"/>
          <p:cNvGraphicFramePr>
            <a:graphicFrameLocks noGrp="1"/>
          </p:cNvGraphicFramePr>
          <p:nvPr>
            <p:extLst>
              <p:ext uri="{D42A27DB-BD31-4B8C-83A1-F6EECF244321}">
                <p14:modId xmlns:p14="http://schemas.microsoft.com/office/powerpoint/2010/main" val="3653683636"/>
              </p:ext>
            </p:extLst>
          </p:nvPr>
        </p:nvGraphicFramePr>
        <p:xfrm>
          <a:off x="417242" y="2066517"/>
          <a:ext cx="8335505" cy="3170710"/>
        </p:xfrm>
        <a:graphic>
          <a:graphicData uri="http://schemas.openxmlformats.org/drawingml/2006/table">
            <a:tbl>
              <a:tblPr firstRow="1" bandRow="1">
                <a:tableStyleId>{5C22544A-7EE6-4342-B048-85BDC9FD1C3A}</a:tableStyleId>
              </a:tblPr>
              <a:tblGrid>
                <a:gridCol w="1667101">
                  <a:extLst>
                    <a:ext uri="{9D8B030D-6E8A-4147-A177-3AD203B41FA5}">
                      <a16:colId xmlns:a16="http://schemas.microsoft.com/office/drawing/2014/main" val="1145612352"/>
                    </a:ext>
                  </a:extLst>
                </a:gridCol>
                <a:gridCol w="1667101">
                  <a:extLst>
                    <a:ext uri="{9D8B030D-6E8A-4147-A177-3AD203B41FA5}">
                      <a16:colId xmlns:a16="http://schemas.microsoft.com/office/drawing/2014/main" val="3257976008"/>
                    </a:ext>
                  </a:extLst>
                </a:gridCol>
                <a:gridCol w="1667101">
                  <a:extLst>
                    <a:ext uri="{9D8B030D-6E8A-4147-A177-3AD203B41FA5}">
                      <a16:colId xmlns:a16="http://schemas.microsoft.com/office/drawing/2014/main" val="2755876584"/>
                    </a:ext>
                  </a:extLst>
                </a:gridCol>
                <a:gridCol w="1667101">
                  <a:extLst>
                    <a:ext uri="{9D8B030D-6E8A-4147-A177-3AD203B41FA5}">
                      <a16:colId xmlns:a16="http://schemas.microsoft.com/office/drawing/2014/main" val="2408250781"/>
                    </a:ext>
                  </a:extLst>
                </a:gridCol>
                <a:gridCol w="1667101">
                  <a:extLst>
                    <a:ext uri="{9D8B030D-6E8A-4147-A177-3AD203B41FA5}">
                      <a16:colId xmlns:a16="http://schemas.microsoft.com/office/drawing/2014/main" val="4185242918"/>
                    </a:ext>
                  </a:extLst>
                </a:gridCol>
              </a:tblGrid>
              <a:tr h="1209170">
                <a:tc>
                  <a:txBody>
                    <a:bodyPr/>
                    <a:lstStyle/>
                    <a:p>
                      <a:r>
                        <a:rPr lang="it-IT" dirty="0"/>
                        <a:t>Sito</a:t>
                      </a:r>
                    </a:p>
                  </a:txBody>
                  <a:tcPr/>
                </a:tc>
                <a:tc>
                  <a:txBody>
                    <a:bodyPr/>
                    <a:lstStyle/>
                    <a:p>
                      <a:r>
                        <a:rPr lang="it-IT" dirty="0"/>
                        <a:t># pagine</a:t>
                      </a:r>
                    </a:p>
                  </a:txBody>
                  <a:tcPr/>
                </a:tc>
                <a:tc>
                  <a:txBody>
                    <a:bodyPr/>
                    <a:lstStyle/>
                    <a:p>
                      <a:r>
                        <a:rPr lang="it-IT" dirty="0"/>
                        <a:t># archi</a:t>
                      </a:r>
                    </a:p>
                  </a:txBody>
                  <a:tcPr/>
                </a:tc>
                <a:tc>
                  <a:txBody>
                    <a:bodyPr/>
                    <a:lstStyle/>
                    <a:p>
                      <a:r>
                        <a:rPr lang="it-IT" dirty="0"/>
                        <a:t># archi con Liste Web</a:t>
                      </a:r>
                    </a:p>
                  </a:txBody>
                  <a:tcPr/>
                </a:tc>
                <a:tc>
                  <a:txBody>
                    <a:bodyPr/>
                    <a:lstStyle/>
                    <a:p>
                      <a:r>
                        <a:rPr lang="it-IT" dirty="0"/>
                        <a:t># Cluster</a:t>
                      </a:r>
                    </a:p>
                  </a:txBody>
                  <a:tcPr/>
                </a:tc>
                <a:extLst>
                  <a:ext uri="{0D108BD9-81ED-4DB2-BD59-A6C34878D82A}">
                    <a16:rowId xmlns:a16="http://schemas.microsoft.com/office/drawing/2014/main" val="935163604"/>
                  </a:ext>
                </a:extLst>
              </a:tr>
              <a:tr h="490385">
                <a:tc>
                  <a:txBody>
                    <a:bodyPr/>
                    <a:lstStyle/>
                    <a:p>
                      <a:r>
                        <a:rPr lang="it-IT" dirty="0"/>
                        <a:t>Illinois</a:t>
                      </a:r>
                    </a:p>
                  </a:txBody>
                  <a:tcPr/>
                </a:tc>
                <a:tc>
                  <a:txBody>
                    <a:bodyPr/>
                    <a:lstStyle/>
                    <a:p>
                      <a:r>
                        <a:rPr lang="it-IT" dirty="0"/>
                        <a:t>563</a:t>
                      </a:r>
                    </a:p>
                  </a:txBody>
                  <a:tcPr/>
                </a:tc>
                <a:tc>
                  <a:txBody>
                    <a:bodyPr/>
                    <a:lstStyle/>
                    <a:p>
                      <a:r>
                        <a:rPr lang="it-IT" dirty="0"/>
                        <a:t>9415</a:t>
                      </a:r>
                    </a:p>
                  </a:txBody>
                  <a:tcPr/>
                </a:tc>
                <a:tc>
                  <a:txBody>
                    <a:bodyPr/>
                    <a:lstStyle/>
                    <a:p>
                      <a:r>
                        <a:rPr lang="it-IT" dirty="0"/>
                        <a:t>5330</a:t>
                      </a:r>
                    </a:p>
                  </a:txBody>
                  <a:tcPr/>
                </a:tc>
                <a:tc>
                  <a:txBody>
                    <a:bodyPr/>
                    <a:lstStyle/>
                    <a:p>
                      <a:r>
                        <a:rPr lang="it-IT" dirty="0"/>
                        <a:t>10</a:t>
                      </a:r>
                    </a:p>
                  </a:txBody>
                  <a:tcPr/>
                </a:tc>
                <a:extLst>
                  <a:ext uri="{0D108BD9-81ED-4DB2-BD59-A6C34878D82A}">
                    <a16:rowId xmlns:a16="http://schemas.microsoft.com/office/drawing/2014/main" val="510333127"/>
                  </a:ext>
                </a:extLst>
              </a:tr>
              <a:tr h="490385">
                <a:tc>
                  <a:txBody>
                    <a:bodyPr/>
                    <a:lstStyle/>
                    <a:p>
                      <a:r>
                        <a:rPr lang="it-IT" dirty="0"/>
                        <a:t>Oxford</a:t>
                      </a:r>
                    </a:p>
                  </a:txBody>
                  <a:tcPr/>
                </a:tc>
                <a:tc>
                  <a:txBody>
                    <a:bodyPr/>
                    <a:lstStyle/>
                    <a:p>
                      <a:r>
                        <a:rPr lang="it-IT" dirty="0"/>
                        <a:t>3480</a:t>
                      </a:r>
                    </a:p>
                  </a:txBody>
                  <a:tcPr/>
                </a:tc>
                <a:tc>
                  <a:txBody>
                    <a:bodyPr/>
                    <a:lstStyle/>
                    <a:p>
                      <a:r>
                        <a:rPr lang="it-IT" dirty="0"/>
                        <a:t>44526</a:t>
                      </a:r>
                    </a:p>
                  </a:txBody>
                  <a:tcPr/>
                </a:tc>
                <a:tc>
                  <a:txBody>
                    <a:bodyPr/>
                    <a:lstStyle/>
                    <a:p>
                      <a:r>
                        <a:rPr lang="it-IT" dirty="0"/>
                        <a:t>35148</a:t>
                      </a:r>
                    </a:p>
                  </a:txBody>
                  <a:tcPr/>
                </a:tc>
                <a:tc>
                  <a:txBody>
                    <a:bodyPr/>
                    <a:lstStyle/>
                    <a:p>
                      <a:r>
                        <a:rPr lang="it-IT" dirty="0"/>
                        <a:t>19</a:t>
                      </a:r>
                    </a:p>
                  </a:txBody>
                  <a:tcPr/>
                </a:tc>
                <a:extLst>
                  <a:ext uri="{0D108BD9-81ED-4DB2-BD59-A6C34878D82A}">
                    <a16:rowId xmlns:a16="http://schemas.microsoft.com/office/drawing/2014/main" val="1926216248"/>
                  </a:ext>
                </a:extLst>
              </a:tr>
              <a:tr h="490385">
                <a:tc>
                  <a:txBody>
                    <a:bodyPr/>
                    <a:lstStyle/>
                    <a:p>
                      <a:r>
                        <a:rPr lang="it-IT" dirty="0" err="1"/>
                        <a:t>Priceton</a:t>
                      </a:r>
                      <a:endParaRPr lang="it-IT" dirty="0"/>
                    </a:p>
                  </a:txBody>
                  <a:tcPr/>
                </a:tc>
                <a:tc>
                  <a:txBody>
                    <a:bodyPr/>
                    <a:lstStyle/>
                    <a:p>
                      <a:r>
                        <a:rPr lang="it-IT" dirty="0"/>
                        <a:t>3132</a:t>
                      </a:r>
                    </a:p>
                  </a:txBody>
                  <a:tcPr/>
                </a:tc>
                <a:tc>
                  <a:txBody>
                    <a:bodyPr/>
                    <a:lstStyle/>
                    <a:p>
                      <a:r>
                        <a:rPr lang="it-IT" dirty="0"/>
                        <a:t>122493</a:t>
                      </a:r>
                    </a:p>
                  </a:txBody>
                  <a:tcPr/>
                </a:tc>
                <a:tc>
                  <a:txBody>
                    <a:bodyPr/>
                    <a:lstStyle/>
                    <a:p>
                      <a:r>
                        <a:rPr lang="it-IT" dirty="0"/>
                        <a:t>104585</a:t>
                      </a:r>
                    </a:p>
                  </a:txBody>
                  <a:tcPr/>
                </a:tc>
                <a:tc>
                  <a:txBody>
                    <a:bodyPr/>
                    <a:lstStyle/>
                    <a:p>
                      <a:r>
                        <a:rPr lang="it-IT" dirty="0"/>
                        <a:t>16</a:t>
                      </a:r>
                    </a:p>
                  </a:txBody>
                  <a:tcPr/>
                </a:tc>
                <a:extLst>
                  <a:ext uri="{0D108BD9-81ED-4DB2-BD59-A6C34878D82A}">
                    <a16:rowId xmlns:a16="http://schemas.microsoft.com/office/drawing/2014/main" val="2183332331"/>
                  </a:ext>
                </a:extLst>
              </a:tr>
              <a:tr h="490385">
                <a:tc>
                  <a:txBody>
                    <a:bodyPr/>
                    <a:lstStyle/>
                    <a:p>
                      <a:r>
                        <a:rPr lang="it-IT" dirty="0"/>
                        <a:t>Stanford</a:t>
                      </a:r>
                    </a:p>
                  </a:txBody>
                  <a:tcPr/>
                </a:tc>
                <a:tc>
                  <a:txBody>
                    <a:bodyPr/>
                    <a:lstStyle/>
                    <a:p>
                      <a:r>
                        <a:rPr lang="it-IT" dirty="0"/>
                        <a:t>167</a:t>
                      </a:r>
                    </a:p>
                  </a:txBody>
                  <a:tcPr/>
                </a:tc>
                <a:tc>
                  <a:txBody>
                    <a:bodyPr/>
                    <a:lstStyle/>
                    <a:p>
                      <a:r>
                        <a:rPr lang="it-IT"/>
                        <a:t>30087</a:t>
                      </a:r>
                      <a:endParaRPr lang="it-IT" dirty="0"/>
                    </a:p>
                  </a:txBody>
                  <a:tcPr/>
                </a:tc>
                <a:tc>
                  <a:txBody>
                    <a:bodyPr/>
                    <a:lstStyle/>
                    <a:p>
                      <a:r>
                        <a:rPr lang="it-IT" dirty="0"/>
                        <a:t>12372</a:t>
                      </a:r>
                    </a:p>
                  </a:txBody>
                  <a:tcPr/>
                </a:tc>
                <a:tc>
                  <a:txBody>
                    <a:bodyPr/>
                    <a:lstStyle/>
                    <a:p>
                      <a:r>
                        <a:rPr lang="it-IT" dirty="0"/>
                        <a:t>10</a:t>
                      </a:r>
                    </a:p>
                  </a:txBody>
                  <a:tcPr/>
                </a:tc>
                <a:extLst>
                  <a:ext uri="{0D108BD9-81ED-4DB2-BD59-A6C34878D82A}">
                    <a16:rowId xmlns:a16="http://schemas.microsoft.com/office/drawing/2014/main" val="3877124446"/>
                  </a:ext>
                </a:extLst>
              </a:tr>
            </a:tbl>
          </a:graphicData>
        </a:graphic>
      </p:graphicFrame>
      <p:sp>
        <p:nvSpPr>
          <p:cNvPr id="2" name="CasellaDiTesto 1"/>
          <p:cNvSpPr txBox="1"/>
          <p:nvPr/>
        </p:nvSpPr>
        <p:spPr>
          <a:xfrm>
            <a:off x="1977242" y="1356840"/>
            <a:ext cx="3105397" cy="369332"/>
          </a:xfrm>
          <a:prstGeom prst="rect">
            <a:avLst/>
          </a:prstGeom>
          <a:noFill/>
        </p:spPr>
        <p:txBody>
          <a:bodyPr wrap="square" rtlCol="0">
            <a:spAutoFit/>
          </a:bodyPr>
          <a:lstStyle/>
          <a:p>
            <a:r>
              <a:rPr lang="it-IT" dirty="0"/>
              <a:t>Aggiusta la tabella</a:t>
            </a:r>
          </a:p>
        </p:txBody>
      </p:sp>
    </p:spTree>
    <p:extLst>
      <p:ext uri="{BB962C8B-B14F-4D97-AF65-F5344CB8AC3E}">
        <p14:creationId xmlns:p14="http://schemas.microsoft.com/office/powerpoint/2010/main" val="3536588459"/>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Sperimentazione</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19</a:t>
            </a:fld>
            <a:endParaRPr lang="en-US" sz="1800" b="0" strike="noStrike" spc="-1" dirty="0">
              <a:solidFill>
                <a:srgbClr val="000000"/>
              </a:solidFill>
              <a:uFill>
                <a:solidFill>
                  <a:srgbClr val="FFFFFF"/>
                </a:solidFill>
              </a:uFill>
              <a:latin typeface="Arial"/>
            </a:endParaRPr>
          </a:p>
        </p:txBody>
      </p:sp>
      <p:pic>
        <p:nvPicPr>
          <p:cNvPr id="6" name="Immagin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636776"/>
            <a:ext cx="4399631" cy="1326117"/>
          </a:xfrm>
          <a:prstGeom prst="rect">
            <a:avLst/>
          </a:prstGeom>
        </p:spPr>
      </p:pic>
      <p:pic>
        <p:nvPicPr>
          <p:cNvPr id="7" name="Immagin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 y="4331800"/>
            <a:ext cx="4417630" cy="1324185"/>
          </a:xfrm>
          <a:prstGeom prst="rect">
            <a:avLst/>
          </a:prstGeom>
        </p:spPr>
      </p:pic>
      <p:pic>
        <p:nvPicPr>
          <p:cNvPr id="8" name="Immagin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18523" y="1636776"/>
            <a:ext cx="4623317" cy="1358053"/>
          </a:xfrm>
          <a:prstGeom prst="rect">
            <a:avLst/>
          </a:prstGeom>
        </p:spPr>
      </p:pic>
      <p:pic>
        <p:nvPicPr>
          <p:cNvPr id="9" name="Immagin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518523" y="4331800"/>
            <a:ext cx="4625477" cy="1324185"/>
          </a:xfrm>
          <a:prstGeom prst="rect">
            <a:avLst/>
          </a:prstGeom>
        </p:spPr>
      </p:pic>
    </p:spTree>
    <p:extLst>
      <p:ext uri="{BB962C8B-B14F-4D97-AF65-F5344CB8AC3E}">
        <p14:creationId xmlns:p14="http://schemas.microsoft.com/office/powerpoint/2010/main" val="3082693397"/>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a:solidFill>
                  <a:srgbClr val="17375E"/>
                </a:solidFill>
                <a:uFill>
                  <a:solidFill>
                    <a:srgbClr val="FFFFFF"/>
                  </a:solidFill>
                </a:uFill>
                <a:latin typeface="Calibri"/>
                <a:ea typeface="DejaVu Sans"/>
              </a:rPr>
              <a:t>Il </a:t>
            </a:r>
            <a:r>
              <a:rPr lang="en-US" sz="4400" b="0" strike="noStrike" spc="-1" dirty="0" err="1">
                <a:solidFill>
                  <a:srgbClr val="17375E"/>
                </a:solidFill>
                <a:uFill>
                  <a:solidFill>
                    <a:srgbClr val="FFFFFF"/>
                  </a:solidFill>
                </a:uFill>
                <a:latin typeface="Calibri"/>
                <a:ea typeface="DejaVu Sans"/>
              </a:rPr>
              <a:t>problema</a:t>
            </a:r>
            <a:r>
              <a:rPr lang="en-US" sz="4400" b="0" strike="noStrike" spc="-1" dirty="0">
                <a:solidFill>
                  <a:srgbClr val="17375E"/>
                </a:solidFill>
                <a:uFill>
                  <a:solidFill>
                    <a:srgbClr val="FFFFFF"/>
                  </a:solidFill>
                </a:uFill>
                <a:latin typeface="Calibri"/>
                <a:ea typeface="DejaVu Sans"/>
              </a:rPr>
              <a:t> </a:t>
            </a:r>
            <a:r>
              <a:rPr lang="en-US" sz="4400" b="0" strike="noStrike" spc="-1" dirty="0" err="1">
                <a:solidFill>
                  <a:srgbClr val="17375E"/>
                </a:solidFill>
                <a:uFill>
                  <a:solidFill>
                    <a:srgbClr val="FFFFFF"/>
                  </a:solidFill>
                </a:uFill>
                <a:latin typeface="Calibri"/>
                <a:ea typeface="DejaVu Sans"/>
              </a:rPr>
              <a:t>nel</a:t>
            </a:r>
            <a:r>
              <a:rPr lang="en-US" sz="4400" b="0" strike="noStrike" spc="-1" dirty="0">
                <a:solidFill>
                  <a:srgbClr val="17375E"/>
                </a:solidFill>
                <a:uFill>
                  <a:solidFill>
                    <a:srgbClr val="FFFFFF"/>
                  </a:solidFill>
                </a:uFill>
                <a:latin typeface="Calibri"/>
                <a:ea typeface="DejaVu Sans"/>
              </a:rPr>
              <a:t> Web</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2</a:t>
            </a:fld>
            <a:endParaRPr lang="en-US" sz="1800" b="0" strike="noStrike" spc="-1">
              <a:solidFill>
                <a:srgbClr val="000000"/>
              </a:solidFill>
              <a:uFill>
                <a:solidFill>
                  <a:srgbClr val="FFFFFF"/>
                </a:solidFill>
              </a:uFill>
              <a:latin typeface="Arial"/>
            </a:endParaRPr>
          </a:p>
        </p:txBody>
      </p:sp>
      <p:sp>
        <p:nvSpPr>
          <p:cNvPr id="205" name="CustomShape 3"/>
          <p:cNvSpPr/>
          <p:nvPr/>
        </p:nvSpPr>
        <p:spPr>
          <a:xfrm>
            <a:off x="417240" y="1554480"/>
            <a:ext cx="8288640" cy="128316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a:solidFill>
                  <a:srgbClr val="000000"/>
                </a:solidFill>
                <a:uFill>
                  <a:solidFill>
                    <a:srgbClr val="FFFFFF"/>
                  </a:solidFill>
                </a:uFill>
              </a:rPr>
              <a:t>Il Web è la </a:t>
            </a:r>
            <a:r>
              <a:rPr lang="en-US" spc="-1" dirty="0" err="1">
                <a:solidFill>
                  <a:srgbClr val="000000"/>
                </a:solidFill>
                <a:uFill>
                  <a:solidFill>
                    <a:srgbClr val="FFFFFF"/>
                  </a:solidFill>
                </a:uFill>
              </a:rPr>
              <a:t>più</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grande</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eterogenea</a:t>
            </a:r>
            <a:r>
              <a:rPr lang="en-US" spc="-1" dirty="0">
                <a:solidFill>
                  <a:srgbClr val="000000"/>
                </a:solidFill>
                <a:uFill>
                  <a:solidFill>
                    <a:srgbClr val="FFFFFF"/>
                  </a:solidFill>
                </a:uFill>
              </a:rPr>
              <a:t> e </a:t>
            </a:r>
            <a:r>
              <a:rPr lang="en-US" spc="-1" dirty="0" err="1">
                <a:solidFill>
                  <a:srgbClr val="000000"/>
                </a:solidFill>
                <a:uFill>
                  <a:solidFill>
                    <a:srgbClr val="FFFFFF"/>
                  </a:solidFill>
                </a:uFill>
              </a:rPr>
              <a:t>dinamica</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sorgente</a:t>
            </a:r>
            <a:r>
              <a:rPr lang="en-US" spc="-1" dirty="0">
                <a:solidFill>
                  <a:srgbClr val="000000"/>
                </a:solidFill>
                <a:uFill>
                  <a:solidFill>
                    <a:srgbClr val="FFFFFF"/>
                  </a:solidFill>
                </a:uFill>
              </a:rPr>
              <a:t> di </a:t>
            </a:r>
            <a:r>
              <a:rPr lang="en-US" spc="-1" dirty="0" err="1">
                <a:solidFill>
                  <a:srgbClr val="000000"/>
                </a:solidFill>
                <a:uFill>
                  <a:solidFill>
                    <a:srgbClr val="FFFFFF"/>
                  </a:solidFill>
                </a:uFill>
              </a:rPr>
              <a:t>informazione</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liberamente</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fruibile</a:t>
            </a:r>
            <a:r>
              <a:rPr lang="en-US" spc="-1" dirty="0">
                <a:solidFill>
                  <a:srgbClr val="000000"/>
                </a:solidFill>
                <a:uFill>
                  <a:solidFill>
                    <a:srgbClr val="FFFFFF"/>
                  </a:solidFill>
                </a:uFill>
              </a:rPr>
              <a:t> da </a:t>
            </a:r>
            <a:r>
              <a:rPr lang="en-US" spc="-1" dirty="0" err="1">
                <a:solidFill>
                  <a:srgbClr val="000000"/>
                </a:solidFill>
                <a:uFill>
                  <a:solidFill>
                    <a:srgbClr val="FFFFFF"/>
                  </a:solidFill>
                </a:uFill>
              </a:rPr>
              <a:t>chiunque</a:t>
            </a:r>
            <a:r>
              <a:rPr lang="en-US" spc="-1" dirty="0">
                <a:solidFill>
                  <a:srgbClr val="000000"/>
                </a:solidFill>
                <a:uFill>
                  <a:solidFill>
                    <a:srgbClr val="FFFFFF"/>
                  </a:solidFill>
                </a:uFill>
              </a:rPr>
              <a:t>.</a:t>
            </a:r>
          </a:p>
          <a:p>
            <a:pPr>
              <a:lnSpc>
                <a:spcPct val="100000"/>
              </a:lnSpc>
            </a:pPr>
            <a:endParaRPr lang="en-US" spc="-1" dirty="0">
              <a:solidFill>
                <a:srgbClr val="000000"/>
              </a:solidFill>
              <a:uFill>
                <a:solidFill>
                  <a:srgbClr val="FFFFFF"/>
                </a:solidFill>
              </a:uFill>
            </a:endParaRPr>
          </a:p>
          <a:p>
            <a:pPr>
              <a:lnSpc>
                <a:spcPct val="100000"/>
              </a:lnSpc>
            </a:pPr>
            <a:r>
              <a:rPr lang="en-US" spc="-1" dirty="0" err="1">
                <a:solidFill>
                  <a:srgbClr val="FF3333"/>
                </a:solidFill>
                <a:uFill>
                  <a:solidFill>
                    <a:srgbClr val="FFFFFF"/>
                  </a:solidFill>
                </a:uFill>
              </a:rPr>
              <a:t>Problema</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organizzare</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ed</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accedere</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alle</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informazioni</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archiviate</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nel</a:t>
            </a:r>
            <a:r>
              <a:rPr lang="en-US" spc="-1" dirty="0">
                <a:solidFill>
                  <a:srgbClr val="000000"/>
                </a:solidFill>
                <a:uFill>
                  <a:solidFill>
                    <a:srgbClr val="FFFFFF"/>
                  </a:solidFill>
                </a:uFill>
              </a:rPr>
              <a:t> Web.</a:t>
            </a:r>
          </a:p>
        </p:txBody>
      </p:sp>
      <p:pic>
        <p:nvPicPr>
          <p:cNvPr id="11" name="Immagine 10" descr="website3.png"/>
          <p:cNvPicPr>
            <a:picLocks noChangeAspect="1"/>
          </p:cNvPicPr>
          <p:nvPr/>
        </p:nvPicPr>
        <p:blipFill>
          <a:blip r:embed="rId3"/>
          <a:stretch>
            <a:fillRect/>
          </a:stretch>
        </p:blipFill>
        <p:spPr>
          <a:xfrm>
            <a:off x="602249" y="3007116"/>
            <a:ext cx="588676" cy="582511"/>
          </a:xfrm>
          <a:prstGeom prst="rect">
            <a:avLst/>
          </a:prstGeom>
        </p:spPr>
      </p:pic>
      <p:pic>
        <p:nvPicPr>
          <p:cNvPr id="12" name="Immagine 11" descr="website2.png"/>
          <p:cNvPicPr>
            <a:picLocks noChangeAspect="1"/>
          </p:cNvPicPr>
          <p:nvPr/>
        </p:nvPicPr>
        <p:blipFill>
          <a:blip r:embed="rId4"/>
          <a:stretch>
            <a:fillRect/>
          </a:stretch>
        </p:blipFill>
        <p:spPr>
          <a:xfrm>
            <a:off x="1773429" y="3171748"/>
            <a:ext cx="538254" cy="538254"/>
          </a:xfrm>
          <a:prstGeom prst="rect">
            <a:avLst/>
          </a:prstGeom>
        </p:spPr>
      </p:pic>
      <p:pic>
        <p:nvPicPr>
          <p:cNvPr id="13" name="Immagine 12" descr="website4.png"/>
          <p:cNvPicPr>
            <a:picLocks noChangeAspect="1"/>
          </p:cNvPicPr>
          <p:nvPr/>
        </p:nvPicPr>
        <p:blipFill>
          <a:blip r:embed="rId5"/>
          <a:stretch>
            <a:fillRect/>
          </a:stretch>
        </p:blipFill>
        <p:spPr>
          <a:xfrm>
            <a:off x="472360" y="4321948"/>
            <a:ext cx="527819" cy="516211"/>
          </a:xfrm>
          <a:prstGeom prst="rect">
            <a:avLst/>
          </a:prstGeom>
        </p:spPr>
      </p:pic>
      <p:pic>
        <p:nvPicPr>
          <p:cNvPr id="14" name="Immagine 13" descr="website.png"/>
          <p:cNvPicPr>
            <a:picLocks noChangeAspect="1"/>
          </p:cNvPicPr>
          <p:nvPr/>
        </p:nvPicPr>
        <p:blipFill>
          <a:blip r:embed="rId6"/>
          <a:stretch>
            <a:fillRect/>
          </a:stretch>
        </p:blipFill>
        <p:spPr>
          <a:xfrm>
            <a:off x="645726" y="5599160"/>
            <a:ext cx="501721" cy="491903"/>
          </a:xfrm>
          <a:prstGeom prst="rect">
            <a:avLst/>
          </a:prstGeom>
        </p:spPr>
      </p:pic>
      <p:pic>
        <p:nvPicPr>
          <p:cNvPr id="1032" name="Picture 8" descr="https://cdn0.iconfinder.com/data/icons/web-development-2/512/website_design_web_page_sketch_plan_prototype_site_scheme_structure_landing_homepage_planning_project_webpage_layout_flat_design_icon-51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11909" y="4214425"/>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www.iconsfind.com/wp-content/uploads/2016/04/20160406_5704784546154.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69373" y="5821936"/>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s://cdn4.iconfinder.com/data/icons/web-development/512/web_page_website_site_webpage_html_flat_icon_symbol-512.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914299" y="4030778"/>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http://www.kfrlab.com/images/news_img.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022460" y="4421783"/>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0" descr="http://www.iconsfind.com/wp-content/uploads/2016/04/20160406_5704784546154.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821571" y="4333797"/>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4" descr="http://www.kfrlab.com/images/news_img.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989428" y="3052833"/>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12" descr="https://cdn4.iconfinder.com/data/icons/web-development/512/web_page_website_site_webpage_html_flat_icon_symbol-512.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929732" y="5717648"/>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8" descr="https://cdn0.iconfinder.com/data/icons/web-development-2/512/website_design_web_page_sketch_plan_prototype_site_scheme_structure_landing_homepage_planning_project_webpage_layout_flat_design_icon-51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83426" y="3140525"/>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23" name="Immagine 22" descr="website2.png"/>
          <p:cNvPicPr>
            <a:picLocks noChangeAspect="1"/>
          </p:cNvPicPr>
          <p:nvPr/>
        </p:nvPicPr>
        <p:blipFill>
          <a:blip r:embed="rId4"/>
          <a:stretch>
            <a:fillRect/>
          </a:stretch>
        </p:blipFill>
        <p:spPr>
          <a:xfrm>
            <a:off x="3315940" y="5547272"/>
            <a:ext cx="538254" cy="538254"/>
          </a:xfrm>
          <a:prstGeom prst="rect">
            <a:avLst/>
          </a:prstGeom>
        </p:spPr>
      </p:pic>
      <p:pic>
        <p:nvPicPr>
          <p:cNvPr id="24" name="Immagine 23" descr="website3.png"/>
          <p:cNvPicPr>
            <a:picLocks noChangeAspect="1"/>
          </p:cNvPicPr>
          <p:nvPr/>
        </p:nvPicPr>
        <p:blipFill>
          <a:blip r:embed="rId3"/>
          <a:stretch>
            <a:fillRect/>
          </a:stretch>
        </p:blipFill>
        <p:spPr>
          <a:xfrm>
            <a:off x="7941403" y="3030704"/>
            <a:ext cx="588676" cy="582511"/>
          </a:xfrm>
          <a:prstGeom prst="rect">
            <a:avLst/>
          </a:prstGeom>
        </p:spPr>
      </p:pic>
      <p:pic>
        <p:nvPicPr>
          <p:cNvPr id="25" name="Immagine 24" descr="website4.png"/>
          <p:cNvPicPr>
            <a:picLocks noChangeAspect="1"/>
          </p:cNvPicPr>
          <p:nvPr/>
        </p:nvPicPr>
        <p:blipFill>
          <a:blip r:embed="rId5"/>
          <a:stretch>
            <a:fillRect/>
          </a:stretch>
        </p:blipFill>
        <p:spPr>
          <a:xfrm>
            <a:off x="7028256" y="3738057"/>
            <a:ext cx="527819" cy="516211"/>
          </a:xfrm>
          <a:prstGeom prst="rect">
            <a:avLst/>
          </a:prstGeom>
        </p:spPr>
      </p:pic>
      <p:pic>
        <p:nvPicPr>
          <p:cNvPr id="26" name="Immagine 25" descr="website.png"/>
          <p:cNvPicPr>
            <a:picLocks noChangeAspect="1"/>
          </p:cNvPicPr>
          <p:nvPr/>
        </p:nvPicPr>
        <p:blipFill>
          <a:blip r:embed="rId6"/>
          <a:stretch>
            <a:fillRect/>
          </a:stretch>
        </p:blipFill>
        <p:spPr>
          <a:xfrm>
            <a:off x="4960384" y="4791779"/>
            <a:ext cx="501721" cy="491903"/>
          </a:xfrm>
          <a:prstGeom prst="rect">
            <a:avLst/>
          </a:prstGeom>
        </p:spPr>
      </p:pic>
      <p:pic>
        <p:nvPicPr>
          <p:cNvPr id="27" name="Immagine 26" descr="website2.png"/>
          <p:cNvPicPr>
            <a:picLocks noChangeAspect="1"/>
          </p:cNvPicPr>
          <p:nvPr/>
        </p:nvPicPr>
        <p:blipFill>
          <a:blip r:embed="rId4"/>
          <a:stretch>
            <a:fillRect/>
          </a:stretch>
        </p:blipFill>
        <p:spPr>
          <a:xfrm>
            <a:off x="8339763" y="5014555"/>
            <a:ext cx="538254" cy="538254"/>
          </a:xfrm>
          <a:prstGeom prst="rect">
            <a:avLst/>
          </a:prstGeom>
        </p:spPr>
      </p:pic>
      <p:pic>
        <p:nvPicPr>
          <p:cNvPr id="28" name="Picture 8" descr="https://cdn0.iconfinder.com/data/icons/web-development-2/512/website_design_web_page_sketch_plan_prototype_site_scheme_structure_landing_homepage_planning_project_webpage_layout_flat_design_icon-51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11223" y="3919031"/>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14" descr="http://www.kfrlab.com/images/news_img.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422130" y="5807434"/>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8" descr="https://cdn0.iconfinder.com/data/icons/web-development-2/512/website_design_web_page_sketch_plan_prototype_site_scheme_structure_landing_homepage_planning_project_webpage_layout_flat_design_icon-512.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43101" y="3761651"/>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31" name="Immagine 30" descr="website4.png"/>
          <p:cNvPicPr>
            <a:picLocks noChangeAspect="1"/>
          </p:cNvPicPr>
          <p:nvPr/>
        </p:nvPicPr>
        <p:blipFill>
          <a:blip r:embed="rId5"/>
          <a:stretch>
            <a:fillRect/>
          </a:stretch>
        </p:blipFill>
        <p:spPr>
          <a:xfrm>
            <a:off x="2792069" y="4871910"/>
            <a:ext cx="527819" cy="516211"/>
          </a:xfrm>
          <a:prstGeom prst="rect">
            <a:avLst/>
          </a:prstGeom>
        </p:spPr>
      </p:pic>
      <p:pic>
        <p:nvPicPr>
          <p:cNvPr id="32" name="Immagine 31" descr="website.png"/>
          <p:cNvPicPr>
            <a:picLocks noChangeAspect="1"/>
          </p:cNvPicPr>
          <p:nvPr/>
        </p:nvPicPr>
        <p:blipFill>
          <a:blip r:embed="rId6"/>
          <a:stretch>
            <a:fillRect/>
          </a:stretch>
        </p:blipFill>
        <p:spPr>
          <a:xfrm>
            <a:off x="6947998" y="4861265"/>
            <a:ext cx="501721" cy="491903"/>
          </a:xfrm>
          <a:prstGeom prst="rect">
            <a:avLst/>
          </a:prstGeom>
        </p:spPr>
      </p:pic>
      <p:pic>
        <p:nvPicPr>
          <p:cNvPr id="33" name="Picture 10" descr="http://www.iconsfind.com/wp-content/uploads/2016/04/20160406_5704784546154.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555626" y="3051373"/>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12" descr="https://cdn4.iconfinder.com/data/icons/web-development/512/web_page_website_site_webpage_html_flat_icon_symbol-512.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634273" y="5014555"/>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14" descr="http://www.kfrlab.com/images/news_img.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720301" y="5462485"/>
            <a:ext cx="538254" cy="538254"/>
          </a:xfrm>
          <a:prstGeom prst="rect">
            <a:avLst/>
          </a:prstGeom>
          <a:noFill/>
          <a:extLst>
            <a:ext uri="{909E8E84-426E-40DD-AFC4-6F175D3DCCD1}">
              <a14:hiddenFill xmlns:a14="http://schemas.microsoft.com/office/drawing/2010/main">
                <a:solidFill>
                  <a:srgbClr val="FFFFFF"/>
                </a:solidFill>
              </a14:hiddenFill>
            </a:ext>
          </a:extLst>
        </p:spPr>
      </p:pic>
      <p:pic>
        <p:nvPicPr>
          <p:cNvPr id="36" name="Immagine 35" descr="website3.png"/>
          <p:cNvPicPr>
            <a:picLocks noChangeAspect="1"/>
          </p:cNvPicPr>
          <p:nvPr/>
        </p:nvPicPr>
        <p:blipFill>
          <a:blip r:embed="rId3"/>
          <a:stretch>
            <a:fillRect/>
          </a:stretch>
        </p:blipFill>
        <p:spPr>
          <a:xfrm>
            <a:off x="8020214" y="5789867"/>
            <a:ext cx="588676" cy="582511"/>
          </a:xfrm>
          <a:prstGeom prst="rect">
            <a:avLst/>
          </a:prstGeom>
        </p:spPr>
      </p:pic>
      <p:cxnSp>
        <p:nvCxnSpPr>
          <p:cNvPr id="6" name="Connettore 2 5"/>
          <p:cNvCxnSpPr/>
          <p:nvPr/>
        </p:nvCxnSpPr>
        <p:spPr>
          <a:xfrm>
            <a:off x="1310829" y="3284490"/>
            <a:ext cx="342696" cy="53028"/>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8" name="Connettore 2 7"/>
          <p:cNvCxnSpPr/>
          <p:nvPr/>
        </p:nvCxnSpPr>
        <p:spPr>
          <a:xfrm flipH="1">
            <a:off x="736269" y="3678779"/>
            <a:ext cx="59378" cy="525086"/>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ttore 2 9"/>
          <p:cNvCxnSpPr/>
          <p:nvPr/>
        </p:nvCxnSpPr>
        <p:spPr>
          <a:xfrm flipH="1" flipV="1">
            <a:off x="1258868" y="3613215"/>
            <a:ext cx="477657" cy="417563"/>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ttore 2 15"/>
          <p:cNvCxnSpPr/>
          <p:nvPr/>
        </p:nvCxnSpPr>
        <p:spPr>
          <a:xfrm flipH="1" flipV="1">
            <a:off x="718022" y="4936186"/>
            <a:ext cx="77625" cy="526299"/>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ttore 2 46"/>
          <p:cNvCxnSpPr/>
          <p:nvPr/>
        </p:nvCxnSpPr>
        <p:spPr>
          <a:xfrm>
            <a:off x="1084366" y="4763099"/>
            <a:ext cx="485720" cy="274631"/>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51" name="Connettore 2 50"/>
          <p:cNvCxnSpPr/>
          <p:nvPr/>
        </p:nvCxnSpPr>
        <p:spPr>
          <a:xfrm flipV="1">
            <a:off x="1164127" y="4453125"/>
            <a:ext cx="572398" cy="80555"/>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nettore 2 52"/>
          <p:cNvCxnSpPr/>
          <p:nvPr/>
        </p:nvCxnSpPr>
        <p:spPr>
          <a:xfrm>
            <a:off x="2390053" y="3628258"/>
            <a:ext cx="504134" cy="402520"/>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54" name="Connettore 2 53"/>
          <p:cNvCxnSpPr/>
          <p:nvPr/>
        </p:nvCxnSpPr>
        <p:spPr>
          <a:xfrm flipH="1">
            <a:off x="2431587" y="3409652"/>
            <a:ext cx="635659" cy="38754"/>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nettore 2 57"/>
          <p:cNvCxnSpPr/>
          <p:nvPr/>
        </p:nvCxnSpPr>
        <p:spPr>
          <a:xfrm>
            <a:off x="1238307" y="5904184"/>
            <a:ext cx="580317" cy="172377"/>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ttore 2 59"/>
          <p:cNvCxnSpPr/>
          <p:nvPr/>
        </p:nvCxnSpPr>
        <p:spPr>
          <a:xfrm flipH="1">
            <a:off x="1164128" y="5397178"/>
            <a:ext cx="364337" cy="194003"/>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63" name="Connettore 2 62"/>
          <p:cNvCxnSpPr/>
          <p:nvPr/>
        </p:nvCxnSpPr>
        <p:spPr>
          <a:xfrm>
            <a:off x="995447" y="4974834"/>
            <a:ext cx="823177" cy="870277"/>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onnettore 2 64"/>
          <p:cNvCxnSpPr/>
          <p:nvPr/>
        </p:nvCxnSpPr>
        <p:spPr>
          <a:xfrm>
            <a:off x="2232607" y="5489777"/>
            <a:ext cx="1043547" cy="317657"/>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67" name="Connettore 2 66"/>
          <p:cNvCxnSpPr/>
          <p:nvPr/>
        </p:nvCxnSpPr>
        <p:spPr>
          <a:xfrm flipV="1">
            <a:off x="2473715" y="5409972"/>
            <a:ext cx="318354" cy="352891"/>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71" name="Connettore 2 70"/>
          <p:cNvCxnSpPr/>
          <p:nvPr/>
        </p:nvCxnSpPr>
        <p:spPr>
          <a:xfrm flipH="1" flipV="1">
            <a:off x="2606987" y="6163568"/>
            <a:ext cx="1696073" cy="32918"/>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onnettore 2 74"/>
          <p:cNvCxnSpPr/>
          <p:nvPr/>
        </p:nvCxnSpPr>
        <p:spPr>
          <a:xfrm flipV="1">
            <a:off x="2203896" y="4557447"/>
            <a:ext cx="690291" cy="457108"/>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78" name="Connettore 2 77"/>
          <p:cNvCxnSpPr/>
          <p:nvPr/>
        </p:nvCxnSpPr>
        <p:spPr>
          <a:xfrm flipH="1" flipV="1">
            <a:off x="2414005" y="4602924"/>
            <a:ext cx="375937" cy="258341"/>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84" name="Connettore 2 83"/>
          <p:cNvCxnSpPr/>
          <p:nvPr/>
        </p:nvCxnSpPr>
        <p:spPr>
          <a:xfrm>
            <a:off x="1969373" y="3829518"/>
            <a:ext cx="0" cy="310631"/>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89" name="Connettore 2 88"/>
          <p:cNvCxnSpPr/>
          <p:nvPr/>
        </p:nvCxnSpPr>
        <p:spPr>
          <a:xfrm flipV="1">
            <a:off x="2128452" y="3829519"/>
            <a:ext cx="11448" cy="283567"/>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92" name="Connettore 2 91"/>
          <p:cNvCxnSpPr/>
          <p:nvPr/>
        </p:nvCxnSpPr>
        <p:spPr>
          <a:xfrm flipH="1">
            <a:off x="2255123" y="5130015"/>
            <a:ext cx="453545" cy="44390"/>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onnettore 2 94"/>
          <p:cNvCxnSpPr/>
          <p:nvPr/>
        </p:nvCxnSpPr>
        <p:spPr>
          <a:xfrm>
            <a:off x="3421937" y="5178253"/>
            <a:ext cx="1017667" cy="629181"/>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97" name="Connettore 2 96"/>
          <p:cNvCxnSpPr/>
          <p:nvPr/>
        </p:nvCxnSpPr>
        <p:spPr>
          <a:xfrm flipV="1">
            <a:off x="3854194" y="5014556"/>
            <a:ext cx="289403" cy="532716"/>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Connettore 2 100"/>
          <p:cNvCxnSpPr/>
          <p:nvPr/>
        </p:nvCxnSpPr>
        <p:spPr>
          <a:xfrm flipH="1">
            <a:off x="3622790" y="4925477"/>
            <a:ext cx="307980" cy="519553"/>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Connettore 2 103"/>
          <p:cNvCxnSpPr/>
          <p:nvPr/>
        </p:nvCxnSpPr>
        <p:spPr>
          <a:xfrm flipH="1">
            <a:off x="3314867" y="3678779"/>
            <a:ext cx="1347275" cy="1211188"/>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Connettore 2 108"/>
          <p:cNvCxnSpPr/>
          <p:nvPr/>
        </p:nvCxnSpPr>
        <p:spPr>
          <a:xfrm>
            <a:off x="3684223" y="3746591"/>
            <a:ext cx="1358878" cy="979276"/>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Connettore 2 110"/>
          <p:cNvCxnSpPr/>
          <p:nvPr/>
        </p:nvCxnSpPr>
        <p:spPr>
          <a:xfrm flipH="1">
            <a:off x="3522183" y="4057449"/>
            <a:ext cx="1424394" cy="110513"/>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Connettore 2 113"/>
          <p:cNvCxnSpPr/>
          <p:nvPr/>
        </p:nvCxnSpPr>
        <p:spPr>
          <a:xfrm flipH="1">
            <a:off x="3276154" y="3758584"/>
            <a:ext cx="89030" cy="182738"/>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Connettore 2 118"/>
          <p:cNvCxnSpPr/>
          <p:nvPr/>
        </p:nvCxnSpPr>
        <p:spPr>
          <a:xfrm flipH="1">
            <a:off x="5079454" y="6163569"/>
            <a:ext cx="1731330" cy="32917"/>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Connettore 2 122"/>
          <p:cNvCxnSpPr/>
          <p:nvPr/>
        </p:nvCxnSpPr>
        <p:spPr>
          <a:xfrm flipV="1">
            <a:off x="5043101" y="5789867"/>
            <a:ext cx="588460" cy="196908"/>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Connettore 2 125"/>
          <p:cNvCxnSpPr/>
          <p:nvPr/>
        </p:nvCxnSpPr>
        <p:spPr>
          <a:xfrm>
            <a:off x="6354107" y="5731612"/>
            <a:ext cx="456676" cy="113499"/>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Connettore 2 127"/>
          <p:cNvCxnSpPr/>
          <p:nvPr/>
        </p:nvCxnSpPr>
        <p:spPr>
          <a:xfrm>
            <a:off x="7556075" y="6011545"/>
            <a:ext cx="365329" cy="85279"/>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Connettore 2 129"/>
          <p:cNvCxnSpPr/>
          <p:nvPr/>
        </p:nvCxnSpPr>
        <p:spPr>
          <a:xfrm flipH="1" flipV="1">
            <a:off x="7556075" y="5888321"/>
            <a:ext cx="365329" cy="45182"/>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Connettore 2 132"/>
          <p:cNvCxnSpPr/>
          <p:nvPr/>
        </p:nvCxnSpPr>
        <p:spPr>
          <a:xfrm flipH="1" flipV="1">
            <a:off x="5620148" y="5088904"/>
            <a:ext cx="1316437" cy="561293"/>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Connettore 2 135"/>
          <p:cNvCxnSpPr/>
          <p:nvPr/>
        </p:nvCxnSpPr>
        <p:spPr>
          <a:xfrm flipH="1" flipV="1">
            <a:off x="5392713" y="5353168"/>
            <a:ext cx="258327" cy="172487"/>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Connettore 2 137"/>
          <p:cNvCxnSpPr/>
          <p:nvPr/>
        </p:nvCxnSpPr>
        <p:spPr>
          <a:xfrm flipH="1">
            <a:off x="3938770" y="5212278"/>
            <a:ext cx="967013" cy="519334"/>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Connettore 2 139"/>
          <p:cNvCxnSpPr/>
          <p:nvPr/>
        </p:nvCxnSpPr>
        <p:spPr>
          <a:xfrm>
            <a:off x="4402945" y="5014894"/>
            <a:ext cx="308606" cy="702754"/>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Connettore 2 141"/>
          <p:cNvCxnSpPr/>
          <p:nvPr/>
        </p:nvCxnSpPr>
        <p:spPr>
          <a:xfrm>
            <a:off x="3522183" y="4429838"/>
            <a:ext cx="444931" cy="115118"/>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Connettore 2 144"/>
          <p:cNvCxnSpPr/>
          <p:nvPr/>
        </p:nvCxnSpPr>
        <p:spPr>
          <a:xfrm>
            <a:off x="5651040" y="4000018"/>
            <a:ext cx="1278692" cy="4259"/>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Connettore 2 146"/>
          <p:cNvCxnSpPr/>
          <p:nvPr/>
        </p:nvCxnSpPr>
        <p:spPr>
          <a:xfrm>
            <a:off x="7430459" y="4309270"/>
            <a:ext cx="884093" cy="728460"/>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Connettore 2 148"/>
          <p:cNvCxnSpPr/>
          <p:nvPr/>
        </p:nvCxnSpPr>
        <p:spPr>
          <a:xfrm flipH="1">
            <a:off x="7203847" y="4295847"/>
            <a:ext cx="51478" cy="485407"/>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Connettore 2 150"/>
          <p:cNvCxnSpPr/>
          <p:nvPr/>
        </p:nvCxnSpPr>
        <p:spPr>
          <a:xfrm>
            <a:off x="6386577" y="4754968"/>
            <a:ext cx="522932" cy="227873"/>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Connettore 2 152"/>
          <p:cNvCxnSpPr/>
          <p:nvPr/>
        </p:nvCxnSpPr>
        <p:spPr>
          <a:xfrm>
            <a:off x="5564051" y="4258889"/>
            <a:ext cx="228767" cy="146093"/>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55" name="Connettore 2 154"/>
          <p:cNvCxnSpPr/>
          <p:nvPr/>
        </p:nvCxnSpPr>
        <p:spPr>
          <a:xfrm flipH="1" flipV="1">
            <a:off x="5636023" y="4191269"/>
            <a:ext cx="195284" cy="112577"/>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58" name="Connettore 2 157"/>
          <p:cNvCxnSpPr/>
          <p:nvPr/>
        </p:nvCxnSpPr>
        <p:spPr>
          <a:xfrm flipV="1">
            <a:off x="5604110" y="4806347"/>
            <a:ext cx="188708" cy="93814"/>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61" name="Connettore 2 160"/>
          <p:cNvCxnSpPr/>
          <p:nvPr/>
        </p:nvCxnSpPr>
        <p:spPr>
          <a:xfrm flipH="1">
            <a:off x="7556075" y="5388122"/>
            <a:ext cx="650393" cy="298434"/>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Connettore 2 163"/>
          <p:cNvCxnSpPr/>
          <p:nvPr/>
        </p:nvCxnSpPr>
        <p:spPr>
          <a:xfrm>
            <a:off x="7556075" y="5137016"/>
            <a:ext cx="650392" cy="93310"/>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67" name="Connettore 2 166"/>
          <p:cNvCxnSpPr/>
          <p:nvPr/>
        </p:nvCxnSpPr>
        <p:spPr>
          <a:xfrm flipH="1">
            <a:off x="7198858" y="5465026"/>
            <a:ext cx="1" cy="154729"/>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73" name="Connettore 2 172"/>
          <p:cNvCxnSpPr/>
          <p:nvPr/>
        </p:nvCxnSpPr>
        <p:spPr>
          <a:xfrm flipV="1">
            <a:off x="3815147" y="3180625"/>
            <a:ext cx="624457" cy="73857"/>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76" name="Connettore 2 175"/>
          <p:cNvCxnSpPr/>
          <p:nvPr/>
        </p:nvCxnSpPr>
        <p:spPr>
          <a:xfrm flipH="1">
            <a:off x="3836075" y="3407562"/>
            <a:ext cx="577157" cy="40844"/>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79" name="Connettore 2 178"/>
          <p:cNvCxnSpPr/>
          <p:nvPr/>
        </p:nvCxnSpPr>
        <p:spPr>
          <a:xfrm flipV="1">
            <a:off x="7583522" y="3571018"/>
            <a:ext cx="337882" cy="197735"/>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Connettore 2 180"/>
          <p:cNvCxnSpPr/>
          <p:nvPr/>
        </p:nvCxnSpPr>
        <p:spPr>
          <a:xfrm flipH="1">
            <a:off x="6648043" y="3311004"/>
            <a:ext cx="1185939" cy="21520"/>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Connettore 2 183"/>
          <p:cNvCxnSpPr/>
          <p:nvPr/>
        </p:nvCxnSpPr>
        <p:spPr>
          <a:xfrm flipH="1">
            <a:off x="5564051" y="3549253"/>
            <a:ext cx="398141" cy="237578"/>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Connettore 2 186"/>
          <p:cNvCxnSpPr/>
          <p:nvPr/>
        </p:nvCxnSpPr>
        <p:spPr>
          <a:xfrm flipH="1">
            <a:off x="5195841" y="3296176"/>
            <a:ext cx="661831" cy="12825"/>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Connettore 2 189"/>
          <p:cNvCxnSpPr/>
          <p:nvPr/>
        </p:nvCxnSpPr>
        <p:spPr>
          <a:xfrm flipV="1">
            <a:off x="6648044" y="3193018"/>
            <a:ext cx="1202369" cy="24535"/>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Connettore 2 192"/>
          <p:cNvCxnSpPr/>
          <p:nvPr/>
        </p:nvCxnSpPr>
        <p:spPr>
          <a:xfrm>
            <a:off x="5079454" y="3566937"/>
            <a:ext cx="63801" cy="153710"/>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Connettore 2 195"/>
          <p:cNvCxnSpPr/>
          <p:nvPr/>
        </p:nvCxnSpPr>
        <p:spPr>
          <a:xfrm flipH="1">
            <a:off x="6527682" y="4337358"/>
            <a:ext cx="1245796" cy="178223"/>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Connettore 2 198"/>
          <p:cNvCxnSpPr/>
          <p:nvPr/>
        </p:nvCxnSpPr>
        <p:spPr>
          <a:xfrm>
            <a:off x="8339762" y="4538550"/>
            <a:ext cx="139220" cy="355270"/>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Connettore 2 201"/>
          <p:cNvCxnSpPr/>
          <p:nvPr/>
        </p:nvCxnSpPr>
        <p:spPr>
          <a:xfrm flipH="1">
            <a:off x="8409372" y="5619755"/>
            <a:ext cx="69610" cy="149672"/>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Connettore 2 205"/>
          <p:cNvCxnSpPr/>
          <p:nvPr/>
        </p:nvCxnSpPr>
        <p:spPr>
          <a:xfrm>
            <a:off x="8540467" y="3581851"/>
            <a:ext cx="212557" cy="1439384"/>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Connettore 2 209"/>
          <p:cNvCxnSpPr/>
          <p:nvPr/>
        </p:nvCxnSpPr>
        <p:spPr>
          <a:xfrm flipH="1">
            <a:off x="6258555" y="4299905"/>
            <a:ext cx="741945" cy="1192498"/>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Connettore 2 213"/>
          <p:cNvCxnSpPr/>
          <p:nvPr/>
        </p:nvCxnSpPr>
        <p:spPr>
          <a:xfrm flipH="1">
            <a:off x="6192282" y="3683973"/>
            <a:ext cx="66273" cy="547582"/>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Connettore 2 216"/>
          <p:cNvCxnSpPr/>
          <p:nvPr/>
        </p:nvCxnSpPr>
        <p:spPr>
          <a:xfrm flipV="1">
            <a:off x="5976533" y="4956852"/>
            <a:ext cx="105054" cy="437074"/>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Connettore 2 218"/>
          <p:cNvCxnSpPr/>
          <p:nvPr/>
        </p:nvCxnSpPr>
        <p:spPr>
          <a:xfrm flipV="1">
            <a:off x="6357257" y="4167107"/>
            <a:ext cx="589329" cy="213489"/>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Connettore 2 220"/>
          <p:cNvCxnSpPr/>
          <p:nvPr/>
        </p:nvCxnSpPr>
        <p:spPr>
          <a:xfrm flipH="1">
            <a:off x="5762319" y="3445256"/>
            <a:ext cx="2071663" cy="446725"/>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Connettore 2 223"/>
          <p:cNvCxnSpPr/>
          <p:nvPr/>
        </p:nvCxnSpPr>
        <p:spPr>
          <a:xfrm>
            <a:off x="2431587" y="4432250"/>
            <a:ext cx="431055" cy="0"/>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226" name="Connettore 2 225"/>
          <p:cNvCxnSpPr/>
          <p:nvPr/>
        </p:nvCxnSpPr>
        <p:spPr>
          <a:xfrm flipH="1">
            <a:off x="2345477" y="4299863"/>
            <a:ext cx="482020" cy="7966"/>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229" name="Connettore 2 228"/>
          <p:cNvCxnSpPr/>
          <p:nvPr/>
        </p:nvCxnSpPr>
        <p:spPr>
          <a:xfrm>
            <a:off x="5292824" y="4378849"/>
            <a:ext cx="1094" cy="312061"/>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cxnSp>
        <p:nvCxnSpPr>
          <p:cNvPr id="234" name="Connettore 2 233"/>
          <p:cNvCxnSpPr/>
          <p:nvPr/>
        </p:nvCxnSpPr>
        <p:spPr>
          <a:xfrm flipV="1">
            <a:off x="4902271" y="5353168"/>
            <a:ext cx="212535" cy="454266"/>
          </a:xfrm>
          <a:prstGeom prst="straightConnector1">
            <a:avLst/>
          </a:prstGeom>
          <a:ln>
            <a:solidFill>
              <a:srgbClr val="FF333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107239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spc="-1" dirty="0" err="1">
                <a:solidFill>
                  <a:srgbClr val="17375E"/>
                </a:solidFill>
                <a:uFill>
                  <a:solidFill>
                    <a:srgbClr val="FFFFFF"/>
                  </a:solidFill>
                </a:uFill>
                <a:latin typeface="Calibri"/>
              </a:rPr>
              <a:t>Conclusioni</a:t>
            </a:r>
            <a:r>
              <a:rPr lang="en-US" sz="4400" spc="-1" dirty="0">
                <a:solidFill>
                  <a:srgbClr val="17375E"/>
                </a:solidFill>
                <a:uFill>
                  <a:solidFill>
                    <a:srgbClr val="FFFFFF"/>
                  </a:solidFill>
                </a:uFill>
                <a:latin typeface="Calibri"/>
              </a:rPr>
              <a:t> e </a:t>
            </a:r>
            <a:r>
              <a:rPr lang="en-US" sz="4400" spc="-1" dirty="0" err="1">
                <a:solidFill>
                  <a:srgbClr val="17375E"/>
                </a:solidFill>
                <a:uFill>
                  <a:solidFill>
                    <a:srgbClr val="FFFFFF"/>
                  </a:solidFill>
                </a:uFill>
                <a:latin typeface="Calibri"/>
              </a:rPr>
              <a:t>sviluppi</a:t>
            </a:r>
            <a:r>
              <a:rPr lang="en-US" sz="4400" spc="-1" dirty="0">
                <a:solidFill>
                  <a:srgbClr val="17375E"/>
                </a:solidFill>
                <a:uFill>
                  <a:solidFill>
                    <a:srgbClr val="FFFFFF"/>
                  </a:solidFill>
                </a:uFill>
                <a:latin typeface="Calibri"/>
              </a:rPr>
              <a:t> </a:t>
            </a:r>
            <a:r>
              <a:rPr lang="en-US" sz="4400" spc="-1" dirty="0" err="1">
                <a:solidFill>
                  <a:srgbClr val="17375E"/>
                </a:solidFill>
                <a:uFill>
                  <a:solidFill>
                    <a:srgbClr val="FFFFFF"/>
                  </a:solidFill>
                </a:uFill>
                <a:latin typeface="Calibri"/>
              </a:rPr>
              <a:t>futuri</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20</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554481"/>
            <a:ext cx="8288640" cy="4439332"/>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err="1">
                <a:solidFill>
                  <a:srgbClr val="FF3333"/>
                </a:solidFill>
                <a:uFill>
                  <a:solidFill>
                    <a:srgbClr val="FFFFFF"/>
                  </a:solidFill>
                </a:uFill>
              </a:rPr>
              <a:t>Conclusioni</a:t>
            </a:r>
            <a:r>
              <a:rPr lang="en-US" spc="-1" dirty="0">
                <a:uFill>
                  <a:solidFill>
                    <a:srgbClr val="FFFFFF"/>
                  </a:solidFill>
                </a:uFill>
              </a:rPr>
              <a:t>:</a:t>
            </a:r>
          </a:p>
          <a:p>
            <a:pPr marL="285750" indent="-285750">
              <a:lnSpc>
                <a:spcPct val="100000"/>
              </a:lnSpc>
              <a:buFont typeface="Arial" panose="020B0604020202020204" pitchFamily="34" charset="0"/>
              <a:buChar char="•"/>
            </a:pPr>
            <a:r>
              <a:rPr lang="en-US" spc="-1" dirty="0">
                <a:uFill>
                  <a:solidFill>
                    <a:srgbClr val="FFFFFF"/>
                  </a:solidFill>
                </a:uFill>
              </a:rPr>
              <a:t>Il </a:t>
            </a:r>
            <a:r>
              <a:rPr lang="en-US" spc="-1" dirty="0" err="1">
                <a:uFill>
                  <a:solidFill>
                    <a:srgbClr val="FFFFFF"/>
                  </a:solidFill>
                </a:uFill>
              </a:rPr>
              <a:t>testo</a:t>
            </a:r>
            <a:r>
              <a:rPr lang="en-US" spc="-1" dirty="0">
                <a:uFill>
                  <a:solidFill>
                    <a:srgbClr val="FFFFFF"/>
                  </a:solidFill>
                </a:uFill>
              </a:rPr>
              <a:t> </a:t>
            </a:r>
            <a:r>
              <a:rPr lang="en-US" spc="-1" dirty="0" err="1">
                <a:uFill>
                  <a:solidFill>
                    <a:srgbClr val="FFFFFF"/>
                  </a:solidFill>
                </a:uFill>
              </a:rPr>
              <a:t>delle</a:t>
            </a:r>
            <a:r>
              <a:rPr lang="en-US" spc="-1" dirty="0">
                <a:uFill>
                  <a:solidFill>
                    <a:srgbClr val="FFFFFF"/>
                  </a:solidFill>
                </a:uFill>
              </a:rPr>
              <a:t> </a:t>
            </a:r>
            <a:r>
              <a:rPr lang="en-US" spc="-1" dirty="0" err="1">
                <a:uFill>
                  <a:solidFill>
                    <a:srgbClr val="FFFFFF"/>
                  </a:solidFill>
                </a:uFill>
              </a:rPr>
              <a:t>pagine</a:t>
            </a:r>
            <a:r>
              <a:rPr lang="en-US" spc="-1" dirty="0">
                <a:uFill>
                  <a:solidFill>
                    <a:srgbClr val="FFFFFF"/>
                  </a:solidFill>
                </a:uFill>
              </a:rPr>
              <a:t> e la </a:t>
            </a:r>
            <a:r>
              <a:rPr lang="en-US" spc="-1" dirty="0" err="1">
                <a:uFill>
                  <a:solidFill>
                    <a:srgbClr val="FFFFFF"/>
                  </a:solidFill>
                </a:uFill>
              </a:rPr>
              <a:t>struttura</a:t>
            </a:r>
            <a:r>
              <a:rPr lang="en-US" spc="-1" dirty="0">
                <a:uFill>
                  <a:solidFill>
                    <a:srgbClr val="FFFFFF"/>
                  </a:solidFill>
                </a:uFill>
              </a:rPr>
              <a:t> del </a:t>
            </a:r>
            <a:r>
              <a:rPr lang="en-US" spc="-1" dirty="0" err="1">
                <a:uFill>
                  <a:solidFill>
                    <a:srgbClr val="FFFFFF"/>
                  </a:solidFill>
                </a:uFill>
              </a:rPr>
              <a:t>sito</a:t>
            </a:r>
            <a:r>
              <a:rPr lang="en-US" spc="-1" dirty="0">
                <a:uFill>
                  <a:solidFill>
                    <a:srgbClr val="FFFFFF"/>
                  </a:solidFill>
                </a:uFill>
              </a:rPr>
              <a:t> Web </a:t>
            </a:r>
            <a:r>
              <a:rPr lang="en-US" spc="-1" dirty="0" err="1">
                <a:uFill>
                  <a:solidFill>
                    <a:srgbClr val="FFFFFF"/>
                  </a:solidFill>
                </a:uFill>
              </a:rPr>
              <a:t>forniscono</a:t>
            </a:r>
            <a:r>
              <a:rPr lang="en-US" spc="-1" dirty="0">
                <a:uFill>
                  <a:solidFill>
                    <a:srgbClr val="FFFFFF"/>
                  </a:solidFill>
                </a:uFill>
              </a:rPr>
              <a:t> </a:t>
            </a:r>
            <a:r>
              <a:rPr lang="en-US" spc="-1" dirty="0" err="1">
                <a:uFill>
                  <a:solidFill>
                    <a:srgbClr val="FFFFFF"/>
                  </a:solidFill>
                </a:uFill>
              </a:rPr>
              <a:t>informazioni</a:t>
            </a:r>
            <a:r>
              <a:rPr lang="en-US" spc="-1" dirty="0">
                <a:uFill>
                  <a:solidFill>
                    <a:srgbClr val="FFFFFF"/>
                  </a:solidFill>
                </a:uFill>
              </a:rPr>
              <a:t> diverse e </a:t>
            </a:r>
            <a:r>
              <a:rPr lang="en-US" spc="-1" dirty="0" err="1">
                <a:uFill>
                  <a:solidFill>
                    <a:srgbClr val="FFFFFF"/>
                  </a:solidFill>
                </a:uFill>
              </a:rPr>
              <a:t>complementari</a:t>
            </a:r>
            <a:r>
              <a:rPr lang="en-US" spc="-1" dirty="0">
                <a:uFill>
                  <a:solidFill>
                    <a:srgbClr val="FFFFFF"/>
                  </a:solidFill>
                </a:uFill>
              </a:rPr>
              <a:t> </a:t>
            </a:r>
            <a:r>
              <a:rPr lang="en-US" spc="-1" dirty="0" err="1">
                <a:uFill>
                  <a:solidFill>
                    <a:srgbClr val="FFFFFF"/>
                  </a:solidFill>
                </a:uFill>
              </a:rPr>
              <a:t>che</a:t>
            </a:r>
            <a:r>
              <a:rPr lang="en-US" spc="-1" dirty="0">
                <a:uFill>
                  <a:solidFill>
                    <a:srgbClr val="FFFFFF"/>
                  </a:solidFill>
                </a:uFill>
              </a:rPr>
              <a:t> </a:t>
            </a:r>
            <a:r>
              <a:rPr lang="en-US" spc="-1" dirty="0" err="1">
                <a:uFill>
                  <a:solidFill>
                    <a:srgbClr val="FFFFFF"/>
                  </a:solidFill>
                </a:uFill>
              </a:rPr>
              <a:t>possono</a:t>
            </a:r>
            <a:r>
              <a:rPr lang="en-US" spc="-1" dirty="0">
                <a:uFill>
                  <a:solidFill>
                    <a:srgbClr val="FFFFFF"/>
                  </a:solidFill>
                </a:uFill>
              </a:rPr>
              <a:t> </a:t>
            </a:r>
            <a:r>
              <a:rPr lang="en-US" spc="-1" dirty="0" err="1">
                <a:uFill>
                  <a:solidFill>
                    <a:srgbClr val="FFFFFF"/>
                  </a:solidFill>
                </a:uFill>
              </a:rPr>
              <a:t>migliorare</a:t>
            </a:r>
            <a:r>
              <a:rPr lang="en-US" spc="-1" dirty="0">
                <a:uFill>
                  <a:solidFill>
                    <a:srgbClr val="FFFFFF"/>
                  </a:solidFill>
                </a:uFill>
              </a:rPr>
              <a:t> la </a:t>
            </a:r>
            <a:r>
              <a:rPr lang="en-US" spc="-1" dirty="0" err="1">
                <a:uFill>
                  <a:solidFill>
                    <a:srgbClr val="FFFFFF"/>
                  </a:solidFill>
                </a:uFill>
              </a:rPr>
              <a:t>qualità</a:t>
            </a:r>
            <a:r>
              <a:rPr lang="en-US" spc="-1" dirty="0">
                <a:uFill>
                  <a:solidFill>
                    <a:srgbClr val="FFFFFF"/>
                  </a:solidFill>
                </a:uFill>
              </a:rPr>
              <a:t> </a:t>
            </a:r>
            <a:r>
              <a:rPr lang="en-US" spc="-1" dirty="0" err="1">
                <a:uFill>
                  <a:solidFill>
                    <a:srgbClr val="FFFFFF"/>
                  </a:solidFill>
                </a:uFill>
              </a:rPr>
              <a:t>dei</a:t>
            </a:r>
            <a:r>
              <a:rPr lang="en-US" spc="-1" dirty="0">
                <a:uFill>
                  <a:solidFill>
                    <a:srgbClr val="FFFFFF"/>
                  </a:solidFill>
                </a:uFill>
              </a:rPr>
              <a:t> Cluster.</a:t>
            </a:r>
          </a:p>
          <a:p>
            <a:pPr marL="285750" indent="-285750">
              <a:lnSpc>
                <a:spcPct val="100000"/>
              </a:lnSpc>
              <a:buFont typeface="Arial" panose="020B0604020202020204" pitchFamily="34" charset="0"/>
              <a:buChar char="•"/>
            </a:pPr>
            <a:r>
              <a:rPr lang="en-US" spc="-1" dirty="0" err="1">
                <a:uFill>
                  <a:solidFill>
                    <a:srgbClr val="FFFFFF"/>
                  </a:solidFill>
                </a:uFill>
              </a:rPr>
              <a:t>L’utilizzo</a:t>
            </a:r>
            <a:r>
              <a:rPr lang="en-US" spc="-1" dirty="0">
                <a:uFill>
                  <a:solidFill>
                    <a:srgbClr val="FFFFFF"/>
                  </a:solidFill>
                </a:uFill>
              </a:rPr>
              <a:t> </a:t>
            </a:r>
            <a:r>
              <a:rPr lang="en-US" spc="-1" dirty="0" err="1">
                <a:uFill>
                  <a:solidFill>
                    <a:srgbClr val="FFFFFF"/>
                  </a:solidFill>
                </a:uFill>
              </a:rPr>
              <a:t>delle</a:t>
            </a:r>
            <a:r>
              <a:rPr lang="en-US" spc="-1" dirty="0">
                <a:uFill>
                  <a:solidFill>
                    <a:srgbClr val="FFFFFF"/>
                  </a:solidFill>
                </a:uFill>
              </a:rPr>
              <a:t> </a:t>
            </a:r>
            <a:r>
              <a:rPr lang="en-US" spc="-1" dirty="0" err="1">
                <a:uFill>
                  <a:solidFill>
                    <a:srgbClr val="FFFFFF"/>
                  </a:solidFill>
                </a:uFill>
              </a:rPr>
              <a:t>liste</a:t>
            </a:r>
            <a:r>
              <a:rPr lang="en-US" spc="-1" dirty="0">
                <a:uFill>
                  <a:solidFill>
                    <a:srgbClr val="FFFFFF"/>
                  </a:solidFill>
                </a:uFill>
              </a:rPr>
              <a:t> Web non ha </a:t>
            </a:r>
            <a:r>
              <a:rPr lang="en-US" spc="-1" dirty="0" err="1">
                <a:uFill>
                  <a:solidFill>
                    <a:srgbClr val="FFFFFF"/>
                  </a:solidFill>
                </a:uFill>
              </a:rPr>
              <a:t>prodotto</a:t>
            </a:r>
            <a:r>
              <a:rPr lang="en-US" spc="-1" dirty="0">
                <a:uFill>
                  <a:solidFill>
                    <a:srgbClr val="FFFFFF"/>
                  </a:solidFill>
                </a:uFill>
              </a:rPr>
              <a:t> </a:t>
            </a:r>
            <a:r>
              <a:rPr lang="en-US" spc="-1" dirty="0" err="1">
                <a:uFill>
                  <a:solidFill>
                    <a:srgbClr val="FFFFFF"/>
                  </a:solidFill>
                </a:uFill>
              </a:rPr>
              <a:t>miglioramenti</a:t>
            </a:r>
            <a:r>
              <a:rPr lang="en-US" spc="-1" dirty="0">
                <a:uFill>
                  <a:solidFill>
                    <a:srgbClr val="FFFFFF"/>
                  </a:solidFill>
                </a:uFill>
              </a:rPr>
              <a:t> </a:t>
            </a:r>
            <a:r>
              <a:rPr lang="en-US" spc="-1" dirty="0" err="1">
                <a:uFill>
                  <a:solidFill>
                    <a:srgbClr val="FFFFFF"/>
                  </a:solidFill>
                </a:uFill>
              </a:rPr>
              <a:t>significativi</a:t>
            </a:r>
            <a:r>
              <a:rPr lang="en-US" spc="-1" dirty="0">
                <a:uFill>
                  <a:solidFill>
                    <a:srgbClr val="FFFFFF"/>
                  </a:solidFill>
                </a:uFill>
              </a:rPr>
              <a:t>.</a:t>
            </a:r>
          </a:p>
          <a:p>
            <a:pPr marL="285750" indent="-285750">
              <a:lnSpc>
                <a:spcPct val="100000"/>
              </a:lnSpc>
              <a:buFont typeface="Arial" panose="020B0604020202020204" pitchFamily="34" charset="0"/>
              <a:buChar char="•"/>
            </a:pPr>
            <a:r>
              <a:rPr lang="en-US" spc="-1" dirty="0" err="1">
                <a:uFill>
                  <a:solidFill>
                    <a:srgbClr val="FFFFFF"/>
                  </a:solidFill>
                </a:uFill>
              </a:rPr>
              <a:t>L’utilizzo</a:t>
            </a:r>
            <a:r>
              <a:rPr lang="en-US" spc="-1" dirty="0">
                <a:uFill>
                  <a:solidFill>
                    <a:srgbClr val="FFFFFF"/>
                  </a:solidFill>
                </a:uFill>
              </a:rPr>
              <a:t> di Skip-Gram </a:t>
            </a:r>
            <a:r>
              <a:rPr lang="en-US" spc="-1" dirty="0" err="1">
                <a:uFill>
                  <a:solidFill>
                    <a:srgbClr val="FFFFFF"/>
                  </a:solidFill>
                </a:uFill>
              </a:rPr>
              <a:t>modificato</a:t>
            </a:r>
            <a:r>
              <a:rPr lang="en-US" spc="-1" dirty="0">
                <a:uFill>
                  <a:solidFill>
                    <a:srgbClr val="FFFFFF"/>
                  </a:solidFill>
                </a:uFill>
              </a:rPr>
              <a:t> non ha </a:t>
            </a:r>
            <a:r>
              <a:rPr lang="en-US" spc="-1" dirty="0" err="1">
                <a:uFill>
                  <a:solidFill>
                    <a:srgbClr val="FFFFFF"/>
                  </a:solidFill>
                </a:uFill>
              </a:rPr>
              <a:t>prodotto</a:t>
            </a:r>
            <a:r>
              <a:rPr lang="en-US" spc="-1" dirty="0">
                <a:uFill>
                  <a:solidFill>
                    <a:srgbClr val="FFFFFF"/>
                  </a:solidFill>
                </a:uFill>
              </a:rPr>
              <a:t> </a:t>
            </a:r>
            <a:r>
              <a:rPr lang="en-US" spc="-1" dirty="0" err="1">
                <a:uFill>
                  <a:solidFill>
                    <a:srgbClr val="FFFFFF"/>
                  </a:solidFill>
                </a:uFill>
              </a:rPr>
              <a:t>miglioramenti</a:t>
            </a:r>
            <a:r>
              <a:rPr lang="en-US" spc="-1" dirty="0">
                <a:uFill>
                  <a:solidFill>
                    <a:srgbClr val="FFFFFF"/>
                  </a:solidFill>
                </a:uFill>
              </a:rPr>
              <a:t> </a:t>
            </a:r>
            <a:r>
              <a:rPr lang="en-US" spc="-1" dirty="0" err="1">
                <a:uFill>
                  <a:solidFill>
                    <a:srgbClr val="FFFFFF"/>
                  </a:solidFill>
                </a:uFill>
              </a:rPr>
              <a:t>significativi</a:t>
            </a:r>
            <a:r>
              <a:rPr lang="en-US" spc="-1" dirty="0">
                <a:uFill>
                  <a:solidFill>
                    <a:srgbClr val="FFFFFF"/>
                  </a:solidFill>
                </a:uFill>
              </a:rPr>
              <a:t>.</a:t>
            </a:r>
          </a:p>
          <a:p>
            <a:pPr marL="285750" indent="-285750">
              <a:lnSpc>
                <a:spcPct val="100000"/>
              </a:lnSpc>
              <a:buFont typeface="Arial" panose="020B0604020202020204" pitchFamily="34" charset="0"/>
              <a:buChar char="•"/>
            </a:pPr>
            <a:endParaRPr lang="en-US" spc="-1" dirty="0">
              <a:uFill>
                <a:solidFill>
                  <a:srgbClr val="FFFFFF"/>
                </a:solidFill>
              </a:uFill>
            </a:endParaRPr>
          </a:p>
          <a:p>
            <a:pPr>
              <a:lnSpc>
                <a:spcPct val="100000"/>
              </a:lnSpc>
            </a:pPr>
            <a:r>
              <a:rPr lang="en-US" spc="-1" dirty="0" err="1">
                <a:solidFill>
                  <a:srgbClr val="FF3333"/>
                </a:solidFill>
                <a:uFill>
                  <a:solidFill>
                    <a:srgbClr val="FFFFFF"/>
                  </a:solidFill>
                </a:uFill>
              </a:rPr>
              <a:t>Sviluppi</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futuri</a:t>
            </a:r>
            <a:r>
              <a:rPr lang="en-US" spc="-1" dirty="0">
                <a:uFill>
                  <a:solidFill>
                    <a:srgbClr val="FFFFFF"/>
                  </a:solidFill>
                </a:uFill>
              </a:rPr>
              <a:t>:</a:t>
            </a:r>
          </a:p>
          <a:p>
            <a:pPr marL="285750" indent="-285750">
              <a:lnSpc>
                <a:spcPct val="100000"/>
              </a:lnSpc>
              <a:buFont typeface="Arial" panose="020B0604020202020204" pitchFamily="34" charset="0"/>
              <a:buChar char="•"/>
            </a:pPr>
            <a:r>
              <a:rPr lang="en-US" spc="-1" dirty="0" err="1">
                <a:uFill>
                  <a:solidFill>
                    <a:srgbClr val="FFFFFF"/>
                  </a:solidFill>
                </a:uFill>
              </a:rPr>
              <a:t>Estendere</a:t>
            </a:r>
            <a:r>
              <a:rPr lang="en-US" spc="-1" dirty="0">
                <a:uFill>
                  <a:solidFill>
                    <a:srgbClr val="FFFFFF"/>
                  </a:solidFill>
                </a:uFill>
              </a:rPr>
              <a:t> la </a:t>
            </a:r>
            <a:r>
              <a:rPr lang="en-US" spc="-1" dirty="0" err="1">
                <a:uFill>
                  <a:solidFill>
                    <a:srgbClr val="FFFFFF"/>
                  </a:solidFill>
                </a:uFill>
              </a:rPr>
              <a:t>metodologia</a:t>
            </a:r>
            <a:r>
              <a:rPr lang="en-US" spc="-1" dirty="0">
                <a:uFill>
                  <a:solidFill>
                    <a:srgbClr val="FFFFFF"/>
                  </a:solidFill>
                </a:uFill>
              </a:rPr>
              <a:t> </a:t>
            </a:r>
            <a:r>
              <a:rPr lang="en-US" spc="-1" dirty="0" err="1">
                <a:uFill>
                  <a:solidFill>
                    <a:srgbClr val="FFFFFF"/>
                  </a:solidFill>
                </a:uFill>
              </a:rPr>
              <a:t>su</a:t>
            </a:r>
            <a:r>
              <a:rPr lang="en-US" spc="-1" dirty="0">
                <a:uFill>
                  <a:solidFill>
                    <a:srgbClr val="FFFFFF"/>
                  </a:solidFill>
                </a:uFill>
              </a:rPr>
              <a:t> </a:t>
            </a:r>
            <a:r>
              <a:rPr lang="en-US" spc="-1" dirty="0" err="1">
                <a:uFill>
                  <a:solidFill>
                    <a:srgbClr val="FFFFFF"/>
                  </a:solidFill>
                </a:uFill>
              </a:rPr>
              <a:t>più</a:t>
            </a:r>
            <a:r>
              <a:rPr lang="en-US" spc="-1" dirty="0">
                <a:uFill>
                  <a:solidFill>
                    <a:srgbClr val="FFFFFF"/>
                  </a:solidFill>
                </a:uFill>
              </a:rPr>
              <a:t> </a:t>
            </a:r>
            <a:r>
              <a:rPr lang="en-US" spc="-1" dirty="0" err="1">
                <a:uFill>
                  <a:solidFill>
                    <a:srgbClr val="FFFFFF"/>
                  </a:solidFill>
                </a:uFill>
              </a:rPr>
              <a:t>siti</a:t>
            </a:r>
            <a:r>
              <a:rPr lang="en-US" spc="-1" dirty="0">
                <a:uFill>
                  <a:solidFill>
                    <a:srgbClr val="FFFFFF"/>
                  </a:solidFill>
                </a:uFill>
              </a:rPr>
              <a:t> Web e </a:t>
            </a:r>
            <a:r>
              <a:rPr lang="en-US" spc="-1" dirty="0" err="1">
                <a:uFill>
                  <a:solidFill>
                    <a:srgbClr val="FFFFFF"/>
                  </a:solidFill>
                </a:uFill>
              </a:rPr>
              <a:t>meno</a:t>
            </a:r>
            <a:r>
              <a:rPr lang="en-US" spc="-1" dirty="0">
                <a:uFill>
                  <a:solidFill>
                    <a:srgbClr val="FFFFFF"/>
                  </a:solidFill>
                </a:uFill>
              </a:rPr>
              <a:t> </a:t>
            </a:r>
            <a:r>
              <a:rPr lang="en-US" spc="-1" dirty="0" err="1">
                <a:uFill>
                  <a:solidFill>
                    <a:srgbClr val="FFFFFF"/>
                  </a:solidFill>
                </a:uFill>
              </a:rPr>
              <a:t>strutturati</a:t>
            </a:r>
            <a:r>
              <a:rPr lang="en-US" spc="-1" dirty="0">
                <a:uFill>
                  <a:solidFill>
                    <a:srgbClr val="FFFFFF"/>
                  </a:solidFill>
                </a:uFill>
              </a:rPr>
              <a:t>.</a:t>
            </a:r>
          </a:p>
        </p:txBody>
      </p:sp>
    </p:spTree>
    <p:extLst>
      <p:ext uri="{BB962C8B-B14F-4D97-AF65-F5344CB8AC3E}">
        <p14:creationId xmlns:p14="http://schemas.microsoft.com/office/powerpoint/2010/main" val="61492429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0" y="0"/>
            <a:ext cx="9141840" cy="6855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7000" b="0" strike="noStrike" spc="-1" dirty="0" err="1">
                <a:solidFill>
                  <a:srgbClr val="17375E"/>
                </a:solidFill>
                <a:uFill>
                  <a:solidFill>
                    <a:srgbClr val="FFFFFF"/>
                  </a:solidFill>
                </a:uFill>
                <a:latin typeface="Calibri"/>
                <a:ea typeface="DejaVu Sans"/>
              </a:rPr>
              <a:t>Grazie</a:t>
            </a:r>
            <a:r>
              <a:rPr lang="en-US" sz="7000" b="0" strike="noStrike" spc="-1" dirty="0">
                <a:solidFill>
                  <a:srgbClr val="17375E"/>
                </a:solidFill>
                <a:uFill>
                  <a:solidFill>
                    <a:srgbClr val="FFFFFF"/>
                  </a:solidFill>
                </a:uFill>
                <a:latin typeface="Calibri"/>
                <a:ea typeface="DejaVu Sans"/>
              </a:rPr>
              <a:t> per </a:t>
            </a:r>
            <a:r>
              <a:rPr lang="en-US" sz="7000" b="0" strike="noStrike" spc="-1" dirty="0" err="1">
                <a:solidFill>
                  <a:srgbClr val="17375E"/>
                </a:solidFill>
                <a:uFill>
                  <a:solidFill>
                    <a:srgbClr val="FFFFFF"/>
                  </a:solidFill>
                </a:uFill>
                <a:latin typeface="Calibri"/>
                <a:ea typeface="DejaVu Sans"/>
              </a:rPr>
              <a:t>l’attenzione</a:t>
            </a:r>
            <a:endParaRPr lang="en-US" sz="70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21</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554481"/>
            <a:ext cx="8288640" cy="118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endParaRPr lang="en-US" spc="-1" dirty="0">
              <a:uFill>
                <a:solidFill>
                  <a:srgbClr val="FFFFFF"/>
                </a:solidFill>
              </a:uFill>
            </a:endParaRPr>
          </a:p>
        </p:txBody>
      </p:sp>
    </p:spTree>
    <p:extLst>
      <p:ext uri="{BB962C8B-B14F-4D97-AF65-F5344CB8AC3E}">
        <p14:creationId xmlns:p14="http://schemas.microsoft.com/office/powerpoint/2010/main" val="87309493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a:solidFill>
                  <a:srgbClr val="17375E"/>
                </a:solidFill>
                <a:uFill>
                  <a:solidFill>
                    <a:srgbClr val="FFFFFF"/>
                  </a:solidFill>
                </a:uFill>
                <a:latin typeface="Calibri"/>
                <a:ea typeface="DejaVu Sans"/>
              </a:rPr>
              <a:t>Clustering</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3</a:t>
            </a:fld>
            <a:endParaRPr lang="en-US" sz="1800" b="0" strike="noStrike" spc="-1">
              <a:solidFill>
                <a:srgbClr val="000000"/>
              </a:solidFill>
              <a:uFill>
                <a:solidFill>
                  <a:srgbClr val="FFFFFF"/>
                </a:solidFill>
              </a:uFill>
              <a:latin typeface="Arial"/>
            </a:endParaRPr>
          </a:p>
        </p:txBody>
      </p:sp>
      <p:sp>
        <p:nvSpPr>
          <p:cNvPr id="205" name="CustomShape 3"/>
          <p:cNvSpPr/>
          <p:nvPr/>
        </p:nvSpPr>
        <p:spPr>
          <a:xfrm>
            <a:off x="417240" y="1554480"/>
            <a:ext cx="8288640" cy="4217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err="1">
                <a:solidFill>
                  <a:srgbClr val="000000"/>
                </a:solidFill>
                <a:uFill>
                  <a:solidFill>
                    <a:srgbClr val="FFFFFF"/>
                  </a:solidFill>
                </a:uFill>
                <a:latin typeface="Arial"/>
              </a:rPr>
              <a:t>Processo</a:t>
            </a:r>
            <a:r>
              <a:rPr lang="en-US" spc="-1" dirty="0">
                <a:solidFill>
                  <a:srgbClr val="000000"/>
                </a:solidFill>
                <a:uFill>
                  <a:solidFill>
                    <a:srgbClr val="FFFFFF"/>
                  </a:solidFill>
                </a:uFill>
                <a:latin typeface="Arial"/>
              </a:rPr>
              <a:t> di </a:t>
            </a:r>
            <a:r>
              <a:rPr lang="en-US" spc="-1" dirty="0" err="1">
                <a:solidFill>
                  <a:srgbClr val="000000"/>
                </a:solidFill>
                <a:uFill>
                  <a:solidFill>
                    <a:srgbClr val="FFFFFF"/>
                  </a:solidFill>
                </a:uFill>
                <a:latin typeface="Arial"/>
              </a:rPr>
              <a:t>selezione</a:t>
            </a:r>
            <a:r>
              <a:rPr lang="en-US" spc="-1" dirty="0">
                <a:solidFill>
                  <a:srgbClr val="000000"/>
                </a:solidFill>
                <a:uFill>
                  <a:solidFill>
                    <a:srgbClr val="FFFFFF"/>
                  </a:solidFill>
                </a:uFill>
                <a:latin typeface="Arial"/>
              </a:rPr>
              <a:t> e </a:t>
            </a:r>
            <a:r>
              <a:rPr lang="en-US" spc="-1" dirty="0" err="1">
                <a:solidFill>
                  <a:srgbClr val="000000"/>
                </a:solidFill>
                <a:uFill>
                  <a:solidFill>
                    <a:srgbClr val="FFFFFF"/>
                  </a:solidFill>
                </a:uFill>
                <a:latin typeface="Arial"/>
              </a:rPr>
              <a:t>raggruppamento</a:t>
            </a:r>
            <a:r>
              <a:rPr lang="en-US" spc="-1" dirty="0">
                <a:solidFill>
                  <a:srgbClr val="000000"/>
                </a:solidFill>
                <a:uFill>
                  <a:solidFill>
                    <a:srgbClr val="FFFFFF"/>
                  </a:solidFill>
                </a:uFill>
                <a:latin typeface="Arial"/>
              </a:rPr>
              <a:t>, a </a:t>
            </a:r>
            <a:r>
              <a:rPr lang="en-US" spc="-1" dirty="0" err="1">
                <a:solidFill>
                  <a:srgbClr val="000000"/>
                </a:solidFill>
                <a:uFill>
                  <a:solidFill>
                    <a:srgbClr val="FFFFFF"/>
                  </a:solidFill>
                </a:uFill>
                <a:latin typeface="Arial"/>
              </a:rPr>
              <a:t>partire</a:t>
            </a:r>
            <a:r>
              <a:rPr lang="en-US" spc="-1" dirty="0">
                <a:solidFill>
                  <a:srgbClr val="000000"/>
                </a:solidFill>
                <a:uFill>
                  <a:solidFill>
                    <a:srgbClr val="FFFFFF"/>
                  </a:solidFill>
                </a:uFill>
                <a:latin typeface="Arial"/>
              </a:rPr>
              <a:t> da </a:t>
            </a:r>
            <a:r>
              <a:rPr lang="en-US" spc="-1" dirty="0" err="1">
                <a:solidFill>
                  <a:srgbClr val="000000"/>
                </a:solidFill>
                <a:uFill>
                  <a:solidFill>
                    <a:srgbClr val="FFFFFF"/>
                  </a:solidFill>
                </a:uFill>
                <a:latin typeface="Arial"/>
              </a:rPr>
              <a:t>una</a:t>
            </a:r>
            <a:r>
              <a:rPr lang="en-US" spc="-1" dirty="0">
                <a:solidFill>
                  <a:srgbClr val="000000"/>
                </a:solidFill>
                <a:uFill>
                  <a:solidFill>
                    <a:srgbClr val="FFFFFF"/>
                  </a:solidFill>
                </a:uFill>
                <a:latin typeface="Arial"/>
              </a:rPr>
              <a:t> </a:t>
            </a:r>
            <a:r>
              <a:rPr lang="en-US" spc="-1" dirty="0" err="1">
                <a:solidFill>
                  <a:srgbClr val="000000"/>
                </a:solidFill>
                <a:uFill>
                  <a:solidFill>
                    <a:srgbClr val="FFFFFF"/>
                  </a:solidFill>
                </a:uFill>
                <a:latin typeface="Arial"/>
              </a:rPr>
              <a:t>collezione</a:t>
            </a:r>
            <a:r>
              <a:rPr lang="en-US" spc="-1" dirty="0">
                <a:solidFill>
                  <a:srgbClr val="000000"/>
                </a:solidFill>
                <a:uFill>
                  <a:solidFill>
                    <a:srgbClr val="FFFFFF"/>
                  </a:solidFill>
                </a:uFill>
                <a:latin typeface="Arial"/>
              </a:rPr>
              <a:t> di </a:t>
            </a:r>
            <a:r>
              <a:rPr lang="en-US" spc="-1" dirty="0" err="1">
                <a:solidFill>
                  <a:srgbClr val="000000"/>
                </a:solidFill>
                <a:uFill>
                  <a:solidFill>
                    <a:srgbClr val="FFFFFF"/>
                  </a:solidFill>
                </a:uFill>
                <a:latin typeface="Arial"/>
              </a:rPr>
              <a:t>dati</a:t>
            </a:r>
            <a:r>
              <a:rPr lang="en-US" spc="-1" dirty="0">
                <a:solidFill>
                  <a:srgbClr val="000000"/>
                </a:solidFill>
                <a:uFill>
                  <a:solidFill>
                    <a:srgbClr val="FFFFFF"/>
                  </a:solidFill>
                </a:uFill>
                <a:latin typeface="Arial"/>
              </a:rPr>
              <a:t>, di </a:t>
            </a:r>
            <a:r>
              <a:rPr lang="en-US" spc="-1" dirty="0" err="1">
                <a:solidFill>
                  <a:srgbClr val="000000"/>
                </a:solidFill>
                <a:uFill>
                  <a:solidFill>
                    <a:srgbClr val="FFFFFF"/>
                  </a:solidFill>
                </a:uFill>
                <a:latin typeface="Arial"/>
              </a:rPr>
              <a:t>elementi</a:t>
            </a:r>
            <a:r>
              <a:rPr lang="en-US" spc="-1" dirty="0">
                <a:solidFill>
                  <a:srgbClr val="000000"/>
                </a:solidFill>
                <a:uFill>
                  <a:solidFill>
                    <a:srgbClr val="FFFFFF"/>
                  </a:solidFill>
                </a:uFill>
                <a:latin typeface="Arial"/>
              </a:rPr>
              <a:t> </a:t>
            </a:r>
            <a:r>
              <a:rPr lang="en-US" spc="-1" dirty="0" err="1">
                <a:solidFill>
                  <a:srgbClr val="000000"/>
                </a:solidFill>
                <a:uFill>
                  <a:solidFill>
                    <a:srgbClr val="FFFFFF"/>
                  </a:solidFill>
                </a:uFill>
                <a:latin typeface="Arial"/>
              </a:rPr>
              <a:t>omogenei</a:t>
            </a:r>
            <a:r>
              <a:rPr lang="en-US" spc="-1" dirty="0">
                <a:solidFill>
                  <a:srgbClr val="000000"/>
                </a:solidFill>
                <a:uFill>
                  <a:solidFill>
                    <a:srgbClr val="FFFFFF"/>
                  </a:solidFill>
                </a:uFill>
                <a:latin typeface="Arial"/>
              </a:rPr>
              <a:t>, </a:t>
            </a:r>
            <a:r>
              <a:rPr lang="en-US" spc="-1" dirty="0" err="1">
                <a:solidFill>
                  <a:srgbClr val="000000"/>
                </a:solidFill>
                <a:uFill>
                  <a:solidFill>
                    <a:srgbClr val="FFFFFF"/>
                  </a:solidFill>
                </a:uFill>
                <a:latin typeface="Arial"/>
              </a:rPr>
              <a:t>avendo</a:t>
            </a:r>
            <a:r>
              <a:rPr lang="en-US" spc="-1" dirty="0">
                <a:solidFill>
                  <a:srgbClr val="000000"/>
                </a:solidFill>
                <a:uFill>
                  <a:solidFill>
                    <a:srgbClr val="FFFFFF"/>
                  </a:solidFill>
                </a:uFill>
                <a:latin typeface="Arial"/>
              </a:rPr>
              <a:t> come base la </a:t>
            </a:r>
            <a:r>
              <a:rPr lang="en-US" spc="-1" dirty="0" err="1">
                <a:solidFill>
                  <a:srgbClr val="000000"/>
                </a:solidFill>
                <a:uFill>
                  <a:solidFill>
                    <a:srgbClr val="FFFFFF"/>
                  </a:solidFill>
                </a:uFill>
                <a:latin typeface="Arial"/>
              </a:rPr>
              <a:t>somiglianza</a:t>
            </a:r>
            <a:r>
              <a:rPr lang="en-US" spc="-1" dirty="0">
                <a:solidFill>
                  <a:srgbClr val="000000"/>
                </a:solidFill>
                <a:uFill>
                  <a:solidFill>
                    <a:srgbClr val="FFFFFF"/>
                  </a:solidFill>
                </a:uFill>
                <a:latin typeface="Arial"/>
              </a:rPr>
              <a:t> </a:t>
            </a:r>
            <a:r>
              <a:rPr lang="en-US" spc="-1" dirty="0" err="1">
                <a:solidFill>
                  <a:srgbClr val="000000"/>
                </a:solidFill>
                <a:uFill>
                  <a:solidFill>
                    <a:srgbClr val="FFFFFF"/>
                  </a:solidFill>
                </a:uFill>
                <a:latin typeface="Arial"/>
              </a:rPr>
              <a:t>tra</a:t>
            </a:r>
            <a:r>
              <a:rPr lang="en-US" spc="-1" dirty="0">
                <a:solidFill>
                  <a:srgbClr val="000000"/>
                </a:solidFill>
                <a:uFill>
                  <a:solidFill>
                    <a:srgbClr val="FFFFFF"/>
                  </a:solidFill>
                </a:uFill>
                <a:latin typeface="Arial"/>
              </a:rPr>
              <a:t> </a:t>
            </a:r>
            <a:r>
              <a:rPr lang="en-US" spc="-1" dirty="0" err="1">
                <a:solidFill>
                  <a:srgbClr val="000000"/>
                </a:solidFill>
                <a:uFill>
                  <a:solidFill>
                    <a:srgbClr val="FFFFFF"/>
                  </a:solidFill>
                </a:uFill>
                <a:latin typeface="Arial"/>
              </a:rPr>
              <a:t>gli</a:t>
            </a:r>
            <a:r>
              <a:rPr lang="en-US" spc="-1" dirty="0">
                <a:solidFill>
                  <a:srgbClr val="000000"/>
                </a:solidFill>
                <a:uFill>
                  <a:solidFill>
                    <a:srgbClr val="FFFFFF"/>
                  </a:solidFill>
                </a:uFill>
                <a:latin typeface="Arial"/>
              </a:rPr>
              <a:t> </a:t>
            </a:r>
            <a:r>
              <a:rPr lang="en-US" spc="-1" dirty="0" err="1">
                <a:solidFill>
                  <a:srgbClr val="000000"/>
                </a:solidFill>
                <a:uFill>
                  <a:solidFill>
                    <a:srgbClr val="FFFFFF"/>
                  </a:solidFill>
                </a:uFill>
                <a:latin typeface="Arial"/>
              </a:rPr>
              <a:t>stessi</a:t>
            </a:r>
            <a:r>
              <a:rPr lang="en-US" spc="-1" dirty="0">
                <a:solidFill>
                  <a:srgbClr val="000000"/>
                </a:solidFill>
                <a:uFill>
                  <a:solidFill>
                    <a:srgbClr val="FFFFFF"/>
                  </a:solidFill>
                </a:uFill>
                <a:latin typeface="Arial"/>
              </a:rPr>
              <a:t>.</a:t>
            </a:r>
          </a:p>
          <a:p>
            <a:pPr>
              <a:lnSpc>
                <a:spcPct val="100000"/>
              </a:lnSpc>
            </a:pPr>
            <a:endParaRPr lang="en-US" spc="-1" dirty="0">
              <a:solidFill>
                <a:srgbClr val="000000"/>
              </a:solidFill>
              <a:uFill>
                <a:solidFill>
                  <a:srgbClr val="FFFFFF"/>
                </a:solidFill>
              </a:uFill>
              <a:latin typeface="Arial"/>
            </a:endParaRPr>
          </a:p>
          <a:p>
            <a:pPr>
              <a:lnSpc>
                <a:spcPct val="100000"/>
              </a:lnSpc>
            </a:pPr>
            <a:r>
              <a:rPr lang="en-US" spc="-1" dirty="0">
                <a:solidFill>
                  <a:srgbClr val="000000"/>
                </a:solidFill>
                <a:uFill>
                  <a:solidFill>
                    <a:srgbClr val="FFFFFF"/>
                  </a:solidFill>
                </a:uFill>
                <a:latin typeface="Arial"/>
              </a:rPr>
              <a:t>Il Clustering </a:t>
            </a:r>
            <a:r>
              <a:rPr lang="en-US" spc="-1" dirty="0" err="1">
                <a:solidFill>
                  <a:srgbClr val="000000"/>
                </a:solidFill>
                <a:uFill>
                  <a:solidFill>
                    <a:srgbClr val="FFFFFF"/>
                  </a:solidFill>
                </a:uFill>
                <a:latin typeface="Arial"/>
              </a:rPr>
              <a:t>viene</a:t>
            </a:r>
            <a:r>
              <a:rPr lang="en-US" spc="-1" dirty="0">
                <a:solidFill>
                  <a:srgbClr val="000000"/>
                </a:solidFill>
                <a:uFill>
                  <a:solidFill>
                    <a:srgbClr val="FFFFFF"/>
                  </a:solidFill>
                </a:uFill>
                <a:latin typeface="Arial"/>
              </a:rPr>
              <a:t> </a:t>
            </a:r>
            <a:r>
              <a:rPr lang="en-US" spc="-1" dirty="0" err="1">
                <a:solidFill>
                  <a:srgbClr val="000000"/>
                </a:solidFill>
                <a:uFill>
                  <a:solidFill>
                    <a:srgbClr val="FFFFFF"/>
                  </a:solidFill>
                </a:uFill>
                <a:latin typeface="Arial"/>
              </a:rPr>
              <a:t>utilizzato</a:t>
            </a:r>
            <a:r>
              <a:rPr lang="en-US" spc="-1" dirty="0">
                <a:solidFill>
                  <a:srgbClr val="000000"/>
                </a:solidFill>
                <a:uFill>
                  <a:solidFill>
                    <a:srgbClr val="FFFFFF"/>
                  </a:solidFill>
                </a:uFill>
                <a:latin typeface="Arial"/>
              </a:rPr>
              <a:t> </a:t>
            </a:r>
            <a:r>
              <a:rPr lang="en-US" spc="-1" dirty="0" err="1">
                <a:solidFill>
                  <a:srgbClr val="000000"/>
                </a:solidFill>
                <a:uFill>
                  <a:solidFill>
                    <a:srgbClr val="FFFFFF"/>
                  </a:solidFill>
                </a:uFill>
                <a:latin typeface="Arial"/>
              </a:rPr>
              <a:t>nel</a:t>
            </a:r>
            <a:r>
              <a:rPr lang="en-US" spc="-1" dirty="0">
                <a:solidFill>
                  <a:srgbClr val="000000"/>
                </a:solidFill>
                <a:uFill>
                  <a:solidFill>
                    <a:srgbClr val="FFFFFF"/>
                  </a:solidFill>
                </a:uFill>
                <a:latin typeface="Arial"/>
              </a:rPr>
              <a:t> Web per </a:t>
            </a:r>
            <a:r>
              <a:rPr lang="en-US" spc="-1" dirty="0" err="1">
                <a:solidFill>
                  <a:srgbClr val="000000"/>
                </a:solidFill>
                <a:uFill>
                  <a:solidFill>
                    <a:srgbClr val="FFFFFF"/>
                  </a:solidFill>
                </a:uFill>
                <a:latin typeface="Arial"/>
              </a:rPr>
              <a:t>poter</a:t>
            </a:r>
            <a:r>
              <a:rPr lang="en-US" spc="-1" dirty="0">
                <a:solidFill>
                  <a:srgbClr val="000000"/>
                </a:solidFill>
                <a:uFill>
                  <a:solidFill>
                    <a:srgbClr val="FFFFFF"/>
                  </a:solidFill>
                </a:uFill>
                <a:latin typeface="Arial"/>
              </a:rPr>
              <a:t> </a:t>
            </a:r>
            <a:r>
              <a:rPr lang="en-US" spc="-1" dirty="0" err="1">
                <a:solidFill>
                  <a:srgbClr val="000000"/>
                </a:solidFill>
                <a:uFill>
                  <a:solidFill>
                    <a:srgbClr val="FFFFFF"/>
                  </a:solidFill>
                </a:uFill>
                <a:latin typeface="Arial"/>
              </a:rPr>
              <a:t>organizzare</a:t>
            </a:r>
            <a:r>
              <a:rPr lang="en-US" spc="-1" dirty="0">
                <a:solidFill>
                  <a:srgbClr val="000000"/>
                </a:solidFill>
                <a:uFill>
                  <a:solidFill>
                    <a:srgbClr val="FFFFFF"/>
                  </a:solidFill>
                </a:uFill>
                <a:latin typeface="Arial"/>
              </a:rPr>
              <a:t> </a:t>
            </a:r>
            <a:r>
              <a:rPr lang="en-US" spc="-1" dirty="0" err="1">
                <a:solidFill>
                  <a:srgbClr val="000000"/>
                </a:solidFill>
                <a:uFill>
                  <a:solidFill>
                    <a:srgbClr val="FFFFFF"/>
                  </a:solidFill>
                </a:uFill>
                <a:latin typeface="Arial"/>
              </a:rPr>
              <a:t>l’</a:t>
            </a:r>
            <a:r>
              <a:rPr lang="en-US" spc="-1" dirty="0" err="1">
                <a:solidFill>
                  <a:srgbClr val="FF3333"/>
                </a:solidFill>
                <a:uFill>
                  <a:solidFill>
                    <a:srgbClr val="FFFFFF"/>
                  </a:solidFill>
                </a:uFill>
                <a:latin typeface="Arial"/>
              </a:rPr>
              <a:t>enorme</a:t>
            </a:r>
            <a:r>
              <a:rPr lang="en-US" spc="-1" dirty="0">
                <a:solidFill>
                  <a:srgbClr val="000000"/>
                </a:solidFill>
                <a:uFill>
                  <a:solidFill>
                    <a:srgbClr val="FFFFFF"/>
                  </a:solidFill>
                </a:uFill>
                <a:latin typeface="Arial"/>
              </a:rPr>
              <a:t> mole di </a:t>
            </a:r>
            <a:r>
              <a:rPr lang="en-US" spc="-1" dirty="0" err="1">
                <a:solidFill>
                  <a:srgbClr val="000000"/>
                </a:solidFill>
                <a:uFill>
                  <a:solidFill>
                    <a:srgbClr val="FFFFFF"/>
                  </a:solidFill>
                </a:uFill>
                <a:latin typeface="Arial"/>
              </a:rPr>
              <a:t>dati</a:t>
            </a:r>
            <a:r>
              <a:rPr lang="en-US" spc="-1" dirty="0">
                <a:solidFill>
                  <a:srgbClr val="000000"/>
                </a:solidFill>
                <a:uFill>
                  <a:solidFill>
                    <a:srgbClr val="FFFFFF"/>
                  </a:solidFill>
                </a:uFill>
                <a:latin typeface="Arial"/>
              </a:rPr>
              <a:t>.</a:t>
            </a:r>
          </a:p>
          <a:p>
            <a:pPr>
              <a:lnSpc>
                <a:spcPct val="100000"/>
              </a:lnSpc>
            </a:pPr>
            <a:endParaRPr lang="en-US" spc="-1" dirty="0">
              <a:solidFill>
                <a:srgbClr val="000000"/>
              </a:solidFill>
              <a:uFill>
                <a:solidFill>
                  <a:srgbClr val="FFFFFF"/>
                </a:solidFill>
              </a:uFill>
              <a:latin typeface="Arial"/>
            </a:endParaRPr>
          </a:p>
          <a:p>
            <a:pPr>
              <a:lnSpc>
                <a:spcPct val="100000"/>
              </a:lnSpc>
            </a:pPr>
            <a:r>
              <a:rPr lang="en-US" spc="-1" dirty="0">
                <a:uFill>
                  <a:solidFill>
                    <a:srgbClr val="FFFFFF"/>
                  </a:solidFill>
                </a:uFill>
              </a:rPr>
              <a:t>In </a:t>
            </a:r>
            <a:r>
              <a:rPr lang="en-US" spc="-1" dirty="0" err="1">
                <a:uFill>
                  <a:solidFill>
                    <a:srgbClr val="FFFFFF"/>
                  </a:solidFill>
                </a:uFill>
              </a:rPr>
              <a:t>letteratura</a:t>
            </a:r>
            <a:r>
              <a:rPr lang="en-US" spc="-1" dirty="0">
                <a:uFill>
                  <a:solidFill>
                    <a:srgbClr val="FFFFFF"/>
                  </a:solidFill>
                </a:uFill>
              </a:rPr>
              <a:t>, </a:t>
            </a:r>
            <a:r>
              <a:rPr lang="en-US" spc="-1" dirty="0" err="1">
                <a:uFill>
                  <a:solidFill>
                    <a:srgbClr val="FFFFFF"/>
                  </a:solidFill>
                </a:uFill>
              </a:rPr>
              <a:t>gli</a:t>
            </a:r>
            <a:r>
              <a:rPr lang="en-US" spc="-1" dirty="0">
                <a:uFill>
                  <a:solidFill>
                    <a:srgbClr val="FFFFFF"/>
                  </a:solidFill>
                </a:uFill>
              </a:rPr>
              <a:t> </a:t>
            </a:r>
            <a:r>
              <a:rPr lang="en-US" spc="-1" dirty="0" err="1">
                <a:uFill>
                  <a:solidFill>
                    <a:srgbClr val="FFFFFF"/>
                  </a:solidFill>
                </a:uFill>
              </a:rPr>
              <a:t>algoritmi</a:t>
            </a:r>
            <a:r>
              <a:rPr lang="en-US" spc="-1" dirty="0">
                <a:uFill>
                  <a:solidFill>
                    <a:srgbClr val="FFFFFF"/>
                  </a:solidFill>
                </a:uFill>
              </a:rPr>
              <a:t> di Clustering </a:t>
            </a:r>
            <a:r>
              <a:rPr lang="en-US" spc="-1" dirty="0" err="1">
                <a:uFill>
                  <a:solidFill>
                    <a:srgbClr val="FFFFFF"/>
                  </a:solidFill>
                </a:uFill>
              </a:rPr>
              <a:t>si</a:t>
            </a:r>
            <a:r>
              <a:rPr lang="en-US" spc="-1" dirty="0">
                <a:uFill>
                  <a:solidFill>
                    <a:srgbClr val="FFFFFF"/>
                  </a:solidFill>
                </a:uFill>
              </a:rPr>
              <a:t> </a:t>
            </a:r>
            <a:r>
              <a:rPr lang="en-US" spc="-1" dirty="0" err="1">
                <a:uFill>
                  <a:solidFill>
                    <a:srgbClr val="FFFFFF"/>
                  </a:solidFill>
                </a:uFill>
              </a:rPr>
              <a:t>classificano</a:t>
            </a:r>
            <a:r>
              <a:rPr lang="en-US" spc="-1" dirty="0">
                <a:uFill>
                  <a:solidFill>
                    <a:srgbClr val="FFFFFF"/>
                  </a:solidFill>
                </a:uFill>
              </a:rPr>
              <a:t> in </a:t>
            </a:r>
            <a:r>
              <a:rPr lang="en-US" spc="-1" dirty="0" err="1">
                <a:uFill>
                  <a:solidFill>
                    <a:srgbClr val="FFFFFF"/>
                  </a:solidFill>
                </a:uFill>
              </a:rPr>
              <a:t>quattro</a:t>
            </a:r>
            <a:r>
              <a:rPr lang="en-US" spc="-1" dirty="0">
                <a:uFill>
                  <a:solidFill>
                    <a:srgbClr val="FFFFFF"/>
                  </a:solidFill>
                </a:uFill>
              </a:rPr>
              <a:t> </a:t>
            </a:r>
            <a:r>
              <a:rPr lang="en-US" spc="-1" dirty="0" err="1">
                <a:uFill>
                  <a:solidFill>
                    <a:srgbClr val="FFFFFF"/>
                  </a:solidFill>
                </a:uFill>
              </a:rPr>
              <a:t>categorie</a:t>
            </a:r>
            <a:r>
              <a:rPr lang="en-US" spc="-1" dirty="0">
                <a:uFill>
                  <a:solidFill>
                    <a:srgbClr val="FFFFFF"/>
                  </a:solidFill>
                </a:uFill>
              </a:rPr>
              <a:t>, in base </a:t>
            </a:r>
            <a:r>
              <a:rPr lang="en-US" spc="-1" dirty="0" err="1">
                <a:uFill>
                  <a:solidFill>
                    <a:srgbClr val="FFFFFF"/>
                  </a:solidFill>
                </a:uFill>
              </a:rPr>
              <a:t>alle</a:t>
            </a:r>
            <a:r>
              <a:rPr lang="en-US" spc="-1" dirty="0">
                <a:uFill>
                  <a:solidFill>
                    <a:srgbClr val="FFFFFF"/>
                  </a:solidFill>
                </a:uFill>
              </a:rPr>
              <a:t> </a:t>
            </a:r>
            <a:r>
              <a:rPr lang="en-US" spc="-1" dirty="0" err="1">
                <a:uFill>
                  <a:solidFill>
                    <a:srgbClr val="FFFFFF"/>
                  </a:solidFill>
                </a:uFill>
              </a:rPr>
              <a:t>informazioni</a:t>
            </a:r>
            <a:r>
              <a:rPr lang="en-US" spc="-1" dirty="0">
                <a:uFill>
                  <a:solidFill>
                    <a:srgbClr val="FFFFFF"/>
                  </a:solidFill>
                </a:uFill>
              </a:rPr>
              <a:t> </a:t>
            </a:r>
            <a:r>
              <a:rPr lang="en-US" spc="-1" dirty="0" err="1">
                <a:uFill>
                  <a:solidFill>
                    <a:srgbClr val="FFFFFF"/>
                  </a:solidFill>
                </a:uFill>
              </a:rPr>
              <a:t>usate</a:t>
            </a:r>
            <a:r>
              <a:rPr lang="en-US" spc="-1" dirty="0">
                <a:uFill>
                  <a:solidFill>
                    <a:srgbClr val="FFFFFF"/>
                  </a:solidFill>
                </a:uFill>
              </a:rPr>
              <a:t> per </a:t>
            </a:r>
            <a:r>
              <a:rPr lang="en-US" spc="-1" dirty="0" err="1">
                <a:uFill>
                  <a:solidFill>
                    <a:srgbClr val="FFFFFF"/>
                  </a:solidFill>
                </a:uFill>
              </a:rPr>
              <a:t>raggruppare</a:t>
            </a:r>
            <a:r>
              <a:rPr lang="en-US" spc="-1" dirty="0">
                <a:uFill>
                  <a:solidFill>
                    <a:srgbClr val="FFFFFF"/>
                  </a:solidFill>
                </a:uFill>
              </a:rPr>
              <a:t> le </a:t>
            </a:r>
            <a:r>
              <a:rPr lang="en-US" spc="-1" dirty="0" err="1">
                <a:uFill>
                  <a:solidFill>
                    <a:srgbClr val="FFFFFF"/>
                  </a:solidFill>
                </a:uFill>
              </a:rPr>
              <a:t>pagine</a:t>
            </a:r>
            <a:r>
              <a:rPr lang="en-US" spc="-1" dirty="0">
                <a:uFill>
                  <a:solidFill>
                    <a:srgbClr val="FFFFFF"/>
                  </a:solidFill>
                </a:uFill>
              </a:rPr>
              <a:t> Web:</a:t>
            </a:r>
          </a:p>
          <a:p>
            <a:pPr>
              <a:lnSpc>
                <a:spcPct val="100000"/>
              </a:lnSpc>
            </a:pPr>
            <a:endParaRPr lang="en-US" spc="-1" dirty="0">
              <a:uFill>
                <a:solidFill>
                  <a:srgbClr val="FFFFFF"/>
                </a:solidFill>
              </a:uFill>
            </a:endParaRPr>
          </a:p>
          <a:p>
            <a:pPr marL="285750" indent="-285750">
              <a:lnSpc>
                <a:spcPct val="100000"/>
              </a:lnSpc>
              <a:buFont typeface="Arial" panose="020B0604020202020204" pitchFamily="34" charset="0"/>
              <a:buChar char="•"/>
            </a:pPr>
            <a:r>
              <a:rPr lang="en-US" spc="-1" dirty="0" err="1">
                <a:uFill>
                  <a:solidFill>
                    <a:srgbClr val="FFFFFF"/>
                  </a:solidFill>
                </a:uFill>
              </a:rPr>
              <a:t>Algoritmi</a:t>
            </a:r>
            <a:r>
              <a:rPr lang="en-US" spc="-1" dirty="0">
                <a:uFill>
                  <a:solidFill>
                    <a:srgbClr val="FFFFFF"/>
                  </a:solidFill>
                </a:uFill>
              </a:rPr>
              <a:t> di Clustering </a:t>
            </a:r>
            <a:r>
              <a:rPr lang="en-US" spc="-1" dirty="0" err="1">
                <a:uFill>
                  <a:solidFill>
                    <a:srgbClr val="FFFFFF"/>
                  </a:solidFill>
                </a:uFill>
              </a:rPr>
              <a:t>basati</a:t>
            </a:r>
            <a:r>
              <a:rPr lang="en-US" spc="-1" dirty="0">
                <a:uFill>
                  <a:solidFill>
                    <a:srgbClr val="FFFFFF"/>
                  </a:solidFill>
                </a:uFill>
              </a:rPr>
              <a:t> </a:t>
            </a:r>
            <a:r>
              <a:rPr lang="en-US" spc="-1" dirty="0" err="1">
                <a:uFill>
                  <a:solidFill>
                    <a:srgbClr val="FFFFFF"/>
                  </a:solidFill>
                </a:uFill>
              </a:rPr>
              <a:t>sul</a:t>
            </a:r>
            <a:r>
              <a:rPr lang="en-US" spc="-1" dirty="0">
                <a:uFill>
                  <a:solidFill>
                    <a:srgbClr val="FFFFFF"/>
                  </a:solidFill>
                </a:uFill>
              </a:rPr>
              <a:t> </a:t>
            </a:r>
            <a:r>
              <a:rPr lang="en-US" spc="-1" dirty="0" err="1">
                <a:solidFill>
                  <a:srgbClr val="FF3333"/>
                </a:solidFill>
                <a:uFill>
                  <a:solidFill>
                    <a:srgbClr val="FFFFFF"/>
                  </a:solidFill>
                </a:uFill>
              </a:rPr>
              <a:t>contenuto</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testuale</a:t>
            </a:r>
            <a:endParaRPr lang="en-US" spc="-1" dirty="0">
              <a:solidFill>
                <a:srgbClr val="FF3333"/>
              </a:solidFill>
              <a:uFill>
                <a:solidFill>
                  <a:srgbClr val="FFFFFF"/>
                </a:solidFill>
              </a:uFill>
            </a:endParaRPr>
          </a:p>
          <a:p>
            <a:pPr marL="285750" indent="-285750">
              <a:lnSpc>
                <a:spcPct val="100000"/>
              </a:lnSpc>
              <a:buFont typeface="Arial" panose="020B0604020202020204" pitchFamily="34" charset="0"/>
              <a:buChar char="•"/>
            </a:pPr>
            <a:r>
              <a:rPr lang="en-US" spc="-1" dirty="0" err="1">
                <a:uFill>
                  <a:solidFill>
                    <a:srgbClr val="FFFFFF"/>
                  </a:solidFill>
                </a:uFill>
              </a:rPr>
              <a:t>Algoritmi</a:t>
            </a:r>
            <a:r>
              <a:rPr lang="en-US" spc="-1" dirty="0">
                <a:uFill>
                  <a:solidFill>
                    <a:srgbClr val="FFFFFF"/>
                  </a:solidFill>
                </a:uFill>
              </a:rPr>
              <a:t> di Clustering </a:t>
            </a:r>
            <a:r>
              <a:rPr lang="en-US" spc="-1" dirty="0" err="1">
                <a:uFill>
                  <a:solidFill>
                    <a:srgbClr val="FFFFFF"/>
                  </a:solidFill>
                </a:uFill>
              </a:rPr>
              <a:t>basati</a:t>
            </a:r>
            <a:r>
              <a:rPr lang="en-US" spc="-1" dirty="0">
                <a:uFill>
                  <a:solidFill>
                    <a:srgbClr val="FFFFFF"/>
                  </a:solidFill>
                </a:uFill>
              </a:rPr>
              <a:t> sui </a:t>
            </a:r>
            <a:r>
              <a:rPr lang="en-US" spc="-1" dirty="0">
                <a:solidFill>
                  <a:srgbClr val="FF3333"/>
                </a:solidFill>
                <a:uFill>
                  <a:solidFill>
                    <a:srgbClr val="FFFFFF"/>
                  </a:solidFill>
                </a:uFill>
              </a:rPr>
              <a:t>Web log</a:t>
            </a:r>
          </a:p>
          <a:p>
            <a:pPr marL="285750" indent="-285750">
              <a:lnSpc>
                <a:spcPct val="100000"/>
              </a:lnSpc>
              <a:buFont typeface="Arial" panose="020B0604020202020204" pitchFamily="34" charset="0"/>
              <a:buChar char="•"/>
            </a:pPr>
            <a:r>
              <a:rPr lang="en-US" spc="-1" dirty="0" err="1">
                <a:uFill>
                  <a:solidFill>
                    <a:srgbClr val="FFFFFF"/>
                  </a:solidFill>
                </a:uFill>
              </a:rPr>
              <a:t>Algoritmi</a:t>
            </a:r>
            <a:r>
              <a:rPr lang="en-US" spc="-1" dirty="0">
                <a:uFill>
                  <a:solidFill>
                    <a:srgbClr val="FFFFFF"/>
                  </a:solidFill>
                </a:uFill>
              </a:rPr>
              <a:t> di Clustering </a:t>
            </a:r>
            <a:r>
              <a:rPr lang="en-US" spc="-1" dirty="0" err="1">
                <a:uFill>
                  <a:solidFill>
                    <a:srgbClr val="FFFFFF"/>
                  </a:solidFill>
                </a:uFill>
              </a:rPr>
              <a:t>basati</a:t>
            </a:r>
            <a:r>
              <a:rPr lang="en-US" spc="-1" dirty="0">
                <a:uFill>
                  <a:solidFill>
                    <a:srgbClr val="FFFFFF"/>
                  </a:solidFill>
                </a:uFill>
              </a:rPr>
              <a:t> </a:t>
            </a:r>
            <a:r>
              <a:rPr lang="en-US" spc="-1" dirty="0" err="1">
                <a:uFill>
                  <a:solidFill>
                    <a:srgbClr val="FFFFFF"/>
                  </a:solidFill>
                </a:uFill>
              </a:rPr>
              <a:t>sulla</a:t>
            </a:r>
            <a:r>
              <a:rPr lang="en-US" spc="-1" dirty="0">
                <a:uFill>
                  <a:solidFill>
                    <a:srgbClr val="FFFFFF"/>
                  </a:solidFill>
                </a:uFill>
              </a:rPr>
              <a:t> </a:t>
            </a:r>
            <a:r>
              <a:rPr lang="en-US" spc="-1" dirty="0" err="1">
                <a:uFill>
                  <a:solidFill>
                    <a:srgbClr val="FFFFFF"/>
                  </a:solidFill>
                </a:uFill>
              </a:rPr>
              <a:t>struttura</a:t>
            </a:r>
            <a:r>
              <a:rPr lang="en-US" spc="-1" dirty="0">
                <a:uFill>
                  <a:solidFill>
                    <a:srgbClr val="FFFFFF"/>
                  </a:solidFill>
                </a:uFill>
              </a:rPr>
              <a:t> </a:t>
            </a:r>
            <a:r>
              <a:rPr lang="en-US" spc="-1" dirty="0">
                <a:solidFill>
                  <a:srgbClr val="FF3333"/>
                </a:solidFill>
                <a:uFill>
                  <a:solidFill>
                    <a:srgbClr val="FFFFFF"/>
                  </a:solidFill>
                </a:uFill>
              </a:rPr>
              <a:t>HTML</a:t>
            </a:r>
          </a:p>
          <a:p>
            <a:pPr marL="285750" indent="-285750">
              <a:lnSpc>
                <a:spcPct val="100000"/>
              </a:lnSpc>
              <a:buFont typeface="Arial" panose="020B0604020202020204" pitchFamily="34" charset="0"/>
              <a:buChar char="•"/>
            </a:pPr>
            <a:r>
              <a:rPr lang="en-US" spc="-1" dirty="0" err="1">
                <a:uFill>
                  <a:solidFill>
                    <a:srgbClr val="FFFFFF"/>
                  </a:solidFill>
                </a:uFill>
              </a:rPr>
              <a:t>Algoritmi</a:t>
            </a:r>
            <a:r>
              <a:rPr lang="en-US" spc="-1" dirty="0">
                <a:uFill>
                  <a:solidFill>
                    <a:srgbClr val="FFFFFF"/>
                  </a:solidFill>
                </a:uFill>
              </a:rPr>
              <a:t> di Clustering </a:t>
            </a:r>
            <a:r>
              <a:rPr lang="en-US" spc="-1" dirty="0" err="1">
                <a:uFill>
                  <a:solidFill>
                    <a:srgbClr val="FFFFFF"/>
                  </a:solidFill>
                </a:uFill>
              </a:rPr>
              <a:t>basati</a:t>
            </a:r>
            <a:r>
              <a:rPr lang="en-US" spc="-1" dirty="0">
                <a:uFill>
                  <a:solidFill>
                    <a:srgbClr val="FFFFFF"/>
                  </a:solidFill>
                </a:uFill>
              </a:rPr>
              <a:t> </a:t>
            </a:r>
            <a:r>
              <a:rPr lang="en-US" spc="-1" dirty="0" err="1">
                <a:uFill>
                  <a:solidFill>
                    <a:srgbClr val="FFFFFF"/>
                  </a:solidFill>
                </a:uFill>
              </a:rPr>
              <a:t>sulla</a:t>
            </a:r>
            <a:r>
              <a:rPr lang="en-US" spc="-1" dirty="0">
                <a:uFill>
                  <a:solidFill>
                    <a:srgbClr val="FFFFFF"/>
                  </a:solidFill>
                </a:uFill>
              </a:rPr>
              <a:t> </a:t>
            </a:r>
            <a:r>
              <a:rPr lang="en-US" spc="-1" dirty="0" err="1">
                <a:uFill>
                  <a:solidFill>
                    <a:srgbClr val="FFFFFF"/>
                  </a:solidFill>
                </a:uFill>
              </a:rPr>
              <a:t>struttura</a:t>
            </a:r>
            <a:r>
              <a:rPr lang="en-US" spc="-1" dirty="0">
                <a:uFill>
                  <a:solidFill>
                    <a:srgbClr val="FFFFFF"/>
                  </a:solidFill>
                </a:uFill>
              </a:rPr>
              <a:t> ad </a:t>
            </a:r>
            <a:r>
              <a:rPr lang="en-US" spc="-1" dirty="0">
                <a:solidFill>
                  <a:srgbClr val="FF3333"/>
                </a:solidFill>
                <a:uFill>
                  <a:solidFill>
                    <a:srgbClr val="FFFFFF"/>
                  </a:solidFill>
                </a:uFill>
              </a:rPr>
              <a:t>hyperlink</a:t>
            </a:r>
            <a:endParaRPr lang="en-US" spc="-1" dirty="0">
              <a:solidFill>
                <a:srgbClr val="000000"/>
              </a:solidFill>
              <a:uFill>
                <a:solidFill>
                  <a:srgbClr val="FFFFFF"/>
                </a:solidFill>
              </a:uFill>
              <a:latin typeface="Arial"/>
            </a:endParaRPr>
          </a:p>
          <a:p>
            <a:pPr>
              <a:lnSpc>
                <a:spcPct val="100000"/>
              </a:lnSpc>
            </a:pPr>
            <a:endParaRPr lang="en-US" spc="-1" dirty="0">
              <a:solidFill>
                <a:srgbClr val="000000"/>
              </a:solidFill>
              <a:uFill>
                <a:solidFill>
                  <a:srgbClr val="FFFFFF"/>
                </a:solidFill>
              </a:uFill>
              <a:latin typeface="Arial"/>
            </a:endParaRPr>
          </a:p>
          <a:p>
            <a:pPr>
              <a:lnSpc>
                <a:spcPct val="100000"/>
              </a:lnSpc>
            </a:pPr>
            <a:endParaRPr lang="en-US"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206449886"/>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Limitazioni</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4</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554480"/>
            <a:ext cx="8288640" cy="4217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85750" indent="-285750">
              <a:lnSpc>
                <a:spcPct val="100000"/>
              </a:lnSpc>
              <a:buFont typeface="Arial" panose="020B0604020202020204" pitchFamily="34" charset="0"/>
              <a:buChar char="•"/>
            </a:pPr>
            <a:r>
              <a:rPr lang="en-US" spc="-1" dirty="0">
                <a:uFill>
                  <a:solidFill>
                    <a:srgbClr val="FFFFFF"/>
                  </a:solidFill>
                </a:uFill>
              </a:rPr>
              <a:t>Il </a:t>
            </a:r>
            <a:r>
              <a:rPr lang="en-US" spc="-1" dirty="0" err="1">
                <a:solidFill>
                  <a:srgbClr val="FF3333"/>
                </a:solidFill>
                <a:uFill>
                  <a:solidFill>
                    <a:srgbClr val="FFFFFF"/>
                  </a:solidFill>
                </a:uFill>
              </a:rPr>
              <a:t>contenuto</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testuale</a:t>
            </a:r>
            <a:r>
              <a:rPr lang="en-US" spc="-1" dirty="0">
                <a:solidFill>
                  <a:srgbClr val="FF3333"/>
                </a:solidFill>
                <a:uFill>
                  <a:solidFill>
                    <a:srgbClr val="FFFFFF"/>
                  </a:solidFill>
                </a:uFill>
              </a:rPr>
              <a:t> </a:t>
            </a:r>
            <a:r>
              <a:rPr lang="en-US" spc="-1" dirty="0" err="1">
                <a:uFill>
                  <a:solidFill>
                    <a:srgbClr val="FFFFFF"/>
                  </a:solidFill>
                </a:uFill>
              </a:rPr>
              <a:t>delle</a:t>
            </a:r>
            <a:r>
              <a:rPr lang="en-US" spc="-1" dirty="0">
                <a:uFill>
                  <a:solidFill>
                    <a:srgbClr val="FFFFFF"/>
                  </a:solidFill>
                </a:uFill>
              </a:rPr>
              <a:t> </a:t>
            </a:r>
            <a:r>
              <a:rPr lang="en-US" spc="-1" dirty="0" err="1">
                <a:uFill>
                  <a:solidFill>
                    <a:srgbClr val="FFFFFF"/>
                  </a:solidFill>
                </a:uFill>
              </a:rPr>
              <a:t>pagine</a:t>
            </a:r>
            <a:r>
              <a:rPr lang="en-US" spc="-1" dirty="0">
                <a:uFill>
                  <a:solidFill>
                    <a:srgbClr val="FFFFFF"/>
                  </a:solidFill>
                </a:uFill>
              </a:rPr>
              <a:t> Web, </a:t>
            </a:r>
            <a:r>
              <a:rPr lang="en-US" spc="-1" dirty="0" err="1">
                <a:uFill>
                  <a:solidFill>
                    <a:srgbClr val="FFFFFF"/>
                  </a:solidFill>
                </a:uFill>
              </a:rPr>
              <a:t>pur</a:t>
            </a:r>
            <a:r>
              <a:rPr lang="en-US" spc="-1" dirty="0">
                <a:uFill>
                  <a:solidFill>
                    <a:srgbClr val="FFFFFF"/>
                  </a:solidFill>
                </a:uFill>
              </a:rPr>
              <a:t> </a:t>
            </a:r>
            <a:r>
              <a:rPr lang="en-US" spc="-1" dirty="0" err="1">
                <a:uFill>
                  <a:solidFill>
                    <a:srgbClr val="FFFFFF"/>
                  </a:solidFill>
                </a:uFill>
              </a:rPr>
              <a:t>avendo</a:t>
            </a:r>
            <a:r>
              <a:rPr lang="en-US" spc="-1" dirty="0">
                <a:uFill>
                  <a:solidFill>
                    <a:srgbClr val="FFFFFF"/>
                  </a:solidFill>
                </a:uFill>
              </a:rPr>
              <a:t> lo </a:t>
            </a:r>
            <a:r>
              <a:rPr lang="en-US" spc="-1" dirty="0" err="1">
                <a:uFill>
                  <a:solidFill>
                    <a:srgbClr val="FFFFFF"/>
                  </a:solidFill>
                </a:uFill>
              </a:rPr>
              <a:t>stesso</a:t>
            </a:r>
            <a:r>
              <a:rPr lang="en-US" spc="-1" dirty="0">
                <a:uFill>
                  <a:solidFill>
                    <a:srgbClr val="FFFFFF"/>
                  </a:solidFill>
                </a:uFill>
              </a:rPr>
              <a:t> </a:t>
            </a:r>
            <a:r>
              <a:rPr lang="en-US" spc="-1" dirty="0" err="1">
                <a:uFill>
                  <a:solidFill>
                    <a:srgbClr val="FFFFFF"/>
                  </a:solidFill>
                </a:uFill>
              </a:rPr>
              <a:t>contenuto</a:t>
            </a:r>
            <a:r>
              <a:rPr lang="en-US" spc="-1" dirty="0">
                <a:uFill>
                  <a:solidFill>
                    <a:srgbClr val="FFFFFF"/>
                  </a:solidFill>
                </a:uFill>
              </a:rPr>
              <a:t> </a:t>
            </a:r>
            <a:r>
              <a:rPr lang="en-US" spc="-1" dirty="0" err="1">
                <a:uFill>
                  <a:solidFill>
                    <a:srgbClr val="FFFFFF"/>
                  </a:solidFill>
                </a:uFill>
              </a:rPr>
              <a:t>informativo</a:t>
            </a:r>
            <a:r>
              <a:rPr lang="en-US" spc="-1" dirty="0">
                <a:uFill>
                  <a:solidFill>
                    <a:srgbClr val="FFFFFF"/>
                  </a:solidFill>
                </a:uFill>
              </a:rPr>
              <a:t>, </a:t>
            </a:r>
            <a:r>
              <a:rPr lang="en-US" spc="-1" dirty="0" err="1">
                <a:uFill>
                  <a:solidFill>
                    <a:srgbClr val="FFFFFF"/>
                  </a:solidFill>
                </a:uFill>
              </a:rPr>
              <a:t>potrebbero</a:t>
            </a:r>
            <a:r>
              <a:rPr lang="en-US" spc="-1" dirty="0">
                <a:uFill>
                  <a:solidFill>
                    <a:srgbClr val="FFFFFF"/>
                  </a:solidFill>
                </a:uFill>
              </a:rPr>
              <a:t> </a:t>
            </a:r>
            <a:r>
              <a:rPr lang="en-US" spc="-1" dirty="0" err="1">
                <a:uFill>
                  <a:solidFill>
                    <a:srgbClr val="FFFFFF"/>
                  </a:solidFill>
                </a:uFill>
              </a:rPr>
              <a:t>essere</a:t>
            </a:r>
            <a:r>
              <a:rPr lang="en-US" spc="-1" dirty="0">
                <a:uFill>
                  <a:solidFill>
                    <a:srgbClr val="FFFFFF"/>
                  </a:solidFill>
                </a:uFill>
              </a:rPr>
              <a:t> </a:t>
            </a:r>
            <a:r>
              <a:rPr lang="en-US" spc="-1" dirty="0" err="1">
                <a:uFill>
                  <a:solidFill>
                    <a:srgbClr val="FFFFFF"/>
                  </a:solidFill>
                </a:uFill>
              </a:rPr>
              <a:t>contestualmente</a:t>
            </a:r>
            <a:r>
              <a:rPr lang="en-US" spc="-1" dirty="0">
                <a:uFill>
                  <a:solidFill>
                    <a:srgbClr val="FFFFFF"/>
                  </a:solidFill>
                </a:uFill>
              </a:rPr>
              <a:t> </a:t>
            </a:r>
            <a:r>
              <a:rPr lang="en-US" spc="-1" dirty="0" err="1">
                <a:uFill>
                  <a:solidFill>
                    <a:srgbClr val="FFFFFF"/>
                  </a:solidFill>
                </a:uFill>
              </a:rPr>
              <a:t>differenti</a:t>
            </a:r>
            <a:r>
              <a:rPr lang="en-US" spc="-1" dirty="0">
                <a:uFill>
                  <a:solidFill>
                    <a:srgbClr val="FFFFFF"/>
                  </a:solidFill>
                </a:uFill>
              </a:rPr>
              <a:t>.</a:t>
            </a:r>
          </a:p>
          <a:p>
            <a:pPr>
              <a:lnSpc>
                <a:spcPct val="100000"/>
              </a:lnSpc>
            </a:pPr>
            <a:endParaRPr lang="en-US" spc="-1" dirty="0">
              <a:solidFill>
                <a:srgbClr val="FF3333"/>
              </a:solidFill>
              <a:uFill>
                <a:solidFill>
                  <a:srgbClr val="FFFFFF"/>
                </a:solidFill>
              </a:uFill>
            </a:endParaRPr>
          </a:p>
          <a:p>
            <a:pPr marL="285750" indent="-285750">
              <a:lnSpc>
                <a:spcPct val="100000"/>
              </a:lnSpc>
              <a:buFont typeface="Arial" panose="020B0604020202020204" pitchFamily="34" charset="0"/>
              <a:buChar char="•"/>
            </a:pPr>
            <a:r>
              <a:rPr lang="en-US" spc="-1" dirty="0">
                <a:uFill>
                  <a:solidFill>
                    <a:srgbClr val="FFFFFF"/>
                  </a:solidFill>
                </a:uFill>
              </a:rPr>
              <a:t>I </a:t>
            </a:r>
            <a:r>
              <a:rPr lang="en-US" spc="-1" dirty="0">
                <a:solidFill>
                  <a:srgbClr val="FF3333"/>
                </a:solidFill>
                <a:uFill>
                  <a:solidFill>
                    <a:srgbClr val="FFFFFF"/>
                  </a:solidFill>
                </a:uFill>
              </a:rPr>
              <a:t>Web log </a:t>
            </a:r>
            <a:r>
              <a:rPr lang="en-US" spc="-1" dirty="0" err="1">
                <a:uFill>
                  <a:solidFill>
                    <a:srgbClr val="FFFFFF"/>
                  </a:solidFill>
                </a:uFill>
              </a:rPr>
              <a:t>potrebbero</a:t>
            </a:r>
            <a:r>
              <a:rPr lang="en-US" spc="-1" dirty="0">
                <a:uFill>
                  <a:solidFill>
                    <a:srgbClr val="FFFFFF"/>
                  </a:solidFill>
                </a:uFill>
              </a:rPr>
              <a:t> </a:t>
            </a:r>
            <a:r>
              <a:rPr lang="en-US" spc="-1" dirty="0" err="1">
                <a:uFill>
                  <a:solidFill>
                    <a:srgbClr val="FFFFFF"/>
                  </a:solidFill>
                </a:uFill>
              </a:rPr>
              <a:t>produrre</a:t>
            </a:r>
            <a:r>
              <a:rPr lang="en-US" spc="-1" dirty="0">
                <a:uFill>
                  <a:solidFill>
                    <a:srgbClr val="FFFFFF"/>
                  </a:solidFill>
                </a:uFill>
              </a:rPr>
              <a:t> Cluster </a:t>
            </a:r>
            <a:r>
              <a:rPr lang="en-US" spc="-1" dirty="0" err="1">
                <a:uFill>
                  <a:solidFill>
                    <a:srgbClr val="FFFFFF"/>
                  </a:solidFill>
                </a:uFill>
              </a:rPr>
              <a:t>differenti</a:t>
            </a:r>
            <a:r>
              <a:rPr lang="en-US" spc="-1" dirty="0">
                <a:uFill>
                  <a:solidFill>
                    <a:srgbClr val="FFFFFF"/>
                  </a:solidFill>
                </a:uFill>
              </a:rPr>
              <a:t> di </a:t>
            </a:r>
            <a:r>
              <a:rPr lang="en-US" spc="-1" dirty="0" err="1">
                <a:uFill>
                  <a:solidFill>
                    <a:srgbClr val="FFFFFF"/>
                  </a:solidFill>
                </a:uFill>
              </a:rPr>
              <a:t>pagine</a:t>
            </a:r>
            <a:r>
              <a:rPr lang="en-US" spc="-1" dirty="0">
                <a:uFill>
                  <a:solidFill>
                    <a:srgbClr val="FFFFFF"/>
                  </a:solidFill>
                </a:uFill>
              </a:rPr>
              <a:t> Web, in base ad </a:t>
            </a:r>
            <a:r>
              <a:rPr lang="en-US" spc="-1" dirty="0" err="1">
                <a:uFill>
                  <a:solidFill>
                    <a:srgbClr val="FFFFFF"/>
                  </a:solidFill>
                </a:uFill>
              </a:rPr>
              <a:t>ogni</a:t>
            </a:r>
            <a:r>
              <a:rPr lang="en-US" spc="-1" dirty="0">
                <a:uFill>
                  <a:solidFill>
                    <a:srgbClr val="FFFFFF"/>
                  </a:solidFill>
                </a:uFill>
              </a:rPr>
              <a:t> </a:t>
            </a:r>
            <a:r>
              <a:rPr lang="en-US" spc="-1" dirty="0" err="1">
                <a:uFill>
                  <a:solidFill>
                    <a:srgbClr val="FFFFFF"/>
                  </a:solidFill>
                </a:uFill>
              </a:rPr>
              <a:t>profilo</a:t>
            </a:r>
            <a:r>
              <a:rPr lang="en-US" spc="-1" dirty="0">
                <a:uFill>
                  <a:solidFill>
                    <a:srgbClr val="FFFFFF"/>
                  </a:solidFill>
                </a:uFill>
              </a:rPr>
              <a:t> </a:t>
            </a:r>
            <a:r>
              <a:rPr lang="en-US" spc="-1" dirty="0" err="1">
                <a:uFill>
                  <a:solidFill>
                    <a:srgbClr val="FFFFFF"/>
                  </a:solidFill>
                </a:uFill>
              </a:rPr>
              <a:t>utente</a:t>
            </a:r>
            <a:r>
              <a:rPr lang="en-US" spc="-1" dirty="0">
                <a:uFill>
                  <a:solidFill>
                    <a:srgbClr val="FFFFFF"/>
                  </a:solidFill>
                </a:uFill>
              </a:rPr>
              <a:t>.</a:t>
            </a:r>
          </a:p>
          <a:p>
            <a:pPr>
              <a:lnSpc>
                <a:spcPct val="100000"/>
              </a:lnSpc>
            </a:pPr>
            <a:endParaRPr lang="en-US" spc="-1" dirty="0">
              <a:solidFill>
                <a:srgbClr val="FF3333"/>
              </a:solidFill>
              <a:uFill>
                <a:solidFill>
                  <a:srgbClr val="FFFFFF"/>
                </a:solidFill>
              </a:uFill>
            </a:endParaRPr>
          </a:p>
          <a:p>
            <a:pPr marL="285750" indent="-285750">
              <a:lnSpc>
                <a:spcPct val="100000"/>
              </a:lnSpc>
              <a:buFont typeface="Arial" panose="020B0604020202020204" pitchFamily="34" charset="0"/>
              <a:buChar char="•"/>
            </a:pPr>
            <a:r>
              <a:rPr lang="en-US" spc="-1" dirty="0">
                <a:uFill>
                  <a:solidFill>
                    <a:srgbClr val="FFFFFF"/>
                  </a:solidFill>
                </a:uFill>
              </a:rPr>
              <a:t>La </a:t>
            </a:r>
            <a:r>
              <a:rPr lang="en-US" spc="-1" dirty="0" err="1">
                <a:uFill>
                  <a:solidFill>
                    <a:srgbClr val="FFFFFF"/>
                  </a:solidFill>
                </a:uFill>
              </a:rPr>
              <a:t>qualità</a:t>
            </a:r>
            <a:r>
              <a:rPr lang="en-US" spc="-1" dirty="0">
                <a:uFill>
                  <a:solidFill>
                    <a:srgbClr val="FFFFFF"/>
                  </a:solidFill>
                </a:uFill>
              </a:rPr>
              <a:t> </a:t>
            </a:r>
            <a:r>
              <a:rPr lang="en-US" spc="-1" dirty="0" err="1">
                <a:uFill>
                  <a:solidFill>
                    <a:srgbClr val="FFFFFF"/>
                  </a:solidFill>
                </a:uFill>
              </a:rPr>
              <a:t>dei</a:t>
            </a:r>
            <a:r>
              <a:rPr lang="en-US" spc="-1" dirty="0">
                <a:uFill>
                  <a:solidFill>
                    <a:srgbClr val="FFFFFF"/>
                  </a:solidFill>
                </a:uFill>
              </a:rPr>
              <a:t> Cluster, </a:t>
            </a:r>
            <a:r>
              <a:rPr lang="en-US" spc="-1" dirty="0" err="1">
                <a:uFill>
                  <a:solidFill>
                    <a:srgbClr val="FFFFFF"/>
                  </a:solidFill>
                </a:uFill>
              </a:rPr>
              <a:t>generati</a:t>
            </a:r>
            <a:r>
              <a:rPr lang="en-US" spc="-1" dirty="0">
                <a:uFill>
                  <a:solidFill>
                    <a:srgbClr val="FFFFFF"/>
                  </a:solidFill>
                </a:uFill>
              </a:rPr>
              <a:t> in base </a:t>
            </a:r>
            <a:r>
              <a:rPr lang="en-US" spc="-1" dirty="0" err="1">
                <a:uFill>
                  <a:solidFill>
                    <a:srgbClr val="FFFFFF"/>
                  </a:solidFill>
                </a:uFill>
              </a:rPr>
              <a:t>alla</a:t>
            </a:r>
            <a:r>
              <a:rPr lang="en-US" spc="-1" dirty="0">
                <a:uFill>
                  <a:solidFill>
                    <a:srgbClr val="FFFFFF"/>
                  </a:solidFill>
                </a:uFill>
              </a:rPr>
              <a:t> </a:t>
            </a:r>
            <a:r>
              <a:rPr lang="en-US" spc="-1" dirty="0" err="1">
                <a:uFill>
                  <a:solidFill>
                    <a:srgbClr val="FFFFFF"/>
                  </a:solidFill>
                </a:uFill>
              </a:rPr>
              <a:t>struttura</a:t>
            </a:r>
            <a:r>
              <a:rPr lang="en-US" spc="-1" dirty="0">
                <a:uFill>
                  <a:solidFill>
                    <a:srgbClr val="FFFFFF"/>
                  </a:solidFill>
                </a:uFill>
              </a:rPr>
              <a:t> </a:t>
            </a:r>
            <a:r>
              <a:rPr lang="en-US" spc="-1" dirty="0">
                <a:solidFill>
                  <a:srgbClr val="FF3333"/>
                </a:solidFill>
                <a:uFill>
                  <a:solidFill>
                    <a:srgbClr val="FFFFFF"/>
                  </a:solidFill>
                </a:uFill>
              </a:rPr>
              <a:t>HTML</a:t>
            </a:r>
            <a:r>
              <a:rPr lang="en-US" spc="-1" dirty="0">
                <a:uFill>
                  <a:solidFill>
                    <a:srgbClr val="FFFFFF"/>
                  </a:solidFill>
                </a:uFill>
              </a:rPr>
              <a:t> </a:t>
            </a:r>
            <a:r>
              <a:rPr lang="en-US" spc="-1" dirty="0" err="1">
                <a:uFill>
                  <a:solidFill>
                    <a:srgbClr val="FFFFFF"/>
                  </a:solidFill>
                </a:uFill>
              </a:rPr>
              <a:t>delle</a:t>
            </a:r>
            <a:r>
              <a:rPr lang="en-US" spc="-1" dirty="0">
                <a:uFill>
                  <a:solidFill>
                    <a:srgbClr val="FFFFFF"/>
                  </a:solidFill>
                </a:uFill>
              </a:rPr>
              <a:t> </a:t>
            </a:r>
            <a:r>
              <a:rPr lang="en-US" spc="-1" dirty="0" err="1">
                <a:uFill>
                  <a:solidFill>
                    <a:srgbClr val="FFFFFF"/>
                  </a:solidFill>
                </a:uFill>
              </a:rPr>
              <a:t>pagine</a:t>
            </a:r>
            <a:r>
              <a:rPr lang="en-US" spc="-1" dirty="0">
                <a:uFill>
                  <a:solidFill>
                    <a:srgbClr val="FFFFFF"/>
                  </a:solidFill>
                </a:uFill>
              </a:rPr>
              <a:t> Web, </a:t>
            </a:r>
            <a:r>
              <a:rPr lang="en-US" spc="-1" dirty="0" err="1">
                <a:uFill>
                  <a:solidFill>
                    <a:srgbClr val="FFFFFF"/>
                  </a:solidFill>
                </a:uFill>
              </a:rPr>
              <a:t>potrebbe</a:t>
            </a:r>
            <a:r>
              <a:rPr lang="en-US" spc="-1" dirty="0">
                <a:uFill>
                  <a:solidFill>
                    <a:srgbClr val="FFFFFF"/>
                  </a:solidFill>
                </a:uFill>
              </a:rPr>
              <a:t> </a:t>
            </a:r>
            <a:r>
              <a:rPr lang="en-US" spc="-1" dirty="0" err="1">
                <a:uFill>
                  <a:solidFill>
                    <a:srgbClr val="FFFFFF"/>
                  </a:solidFill>
                </a:uFill>
              </a:rPr>
              <a:t>abbassarsi</a:t>
            </a:r>
            <a:r>
              <a:rPr lang="en-US" spc="-1" dirty="0">
                <a:uFill>
                  <a:solidFill>
                    <a:srgbClr val="FFFFFF"/>
                  </a:solidFill>
                </a:uFill>
              </a:rPr>
              <a:t> se </a:t>
            </a:r>
            <a:r>
              <a:rPr lang="en-US" spc="-1" dirty="0" err="1">
                <a:uFill>
                  <a:solidFill>
                    <a:srgbClr val="FFFFFF"/>
                  </a:solidFill>
                </a:uFill>
              </a:rPr>
              <a:t>i</a:t>
            </a:r>
            <a:r>
              <a:rPr lang="en-US" spc="-1" dirty="0">
                <a:uFill>
                  <a:solidFill>
                    <a:srgbClr val="FFFFFF"/>
                  </a:solidFill>
                </a:uFill>
              </a:rPr>
              <a:t> tag </a:t>
            </a:r>
            <a:r>
              <a:rPr lang="en-US" spc="-1" dirty="0" err="1">
                <a:uFill>
                  <a:solidFill>
                    <a:srgbClr val="FFFFFF"/>
                  </a:solidFill>
                </a:uFill>
              </a:rPr>
              <a:t>sono</a:t>
            </a:r>
            <a:r>
              <a:rPr lang="en-US" spc="-1" dirty="0">
                <a:uFill>
                  <a:solidFill>
                    <a:srgbClr val="FFFFFF"/>
                  </a:solidFill>
                </a:uFill>
              </a:rPr>
              <a:t> </a:t>
            </a:r>
            <a:r>
              <a:rPr lang="en-US" spc="-1" dirty="0" err="1">
                <a:uFill>
                  <a:solidFill>
                    <a:srgbClr val="FFFFFF"/>
                  </a:solidFill>
                </a:uFill>
              </a:rPr>
              <a:t>differenti</a:t>
            </a:r>
            <a:r>
              <a:rPr lang="en-US" spc="-1" dirty="0">
                <a:uFill>
                  <a:solidFill>
                    <a:srgbClr val="FFFFFF"/>
                  </a:solidFill>
                </a:uFill>
              </a:rPr>
              <a:t> ma </a:t>
            </a:r>
            <a:r>
              <a:rPr lang="en-US" spc="-1" dirty="0" err="1">
                <a:uFill>
                  <a:solidFill>
                    <a:srgbClr val="FFFFFF"/>
                  </a:solidFill>
                </a:uFill>
              </a:rPr>
              <a:t>offrono</a:t>
            </a:r>
            <a:r>
              <a:rPr lang="en-US" spc="-1" dirty="0">
                <a:uFill>
                  <a:solidFill>
                    <a:srgbClr val="FFFFFF"/>
                  </a:solidFill>
                </a:uFill>
              </a:rPr>
              <a:t> </a:t>
            </a:r>
            <a:r>
              <a:rPr lang="en-US" spc="-1" dirty="0" err="1">
                <a:uFill>
                  <a:solidFill>
                    <a:srgbClr val="FFFFFF"/>
                  </a:solidFill>
                </a:uFill>
              </a:rPr>
              <a:t>una</a:t>
            </a:r>
            <a:r>
              <a:rPr lang="en-US" spc="-1" dirty="0">
                <a:uFill>
                  <a:solidFill>
                    <a:srgbClr val="FFFFFF"/>
                  </a:solidFill>
                </a:uFill>
              </a:rPr>
              <a:t> </a:t>
            </a:r>
            <a:r>
              <a:rPr lang="en-US" spc="-1" dirty="0" err="1">
                <a:uFill>
                  <a:solidFill>
                    <a:srgbClr val="FFFFFF"/>
                  </a:solidFill>
                </a:uFill>
              </a:rPr>
              <a:t>visualizzazione</a:t>
            </a:r>
            <a:r>
              <a:rPr lang="en-US" spc="-1" dirty="0">
                <a:uFill>
                  <a:solidFill>
                    <a:srgbClr val="FFFFFF"/>
                  </a:solidFill>
                </a:uFill>
              </a:rPr>
              <a:t> simile.</a:t>
            </a:r>
          </a:p>
          <a:p>
            <a:pPr marL="285750" indent="-285750">
              <a:lnSpc>
                <a:spcPct val="100000"/>
              </a:lnSpc>
              <a:buFont typeface="Arial" panose="020B0604020202020204" pitchFamily="34" charset="0"/>
              <a:buChar char="•"/>
            </a:pPr>
            <a:endParaRPr lang="en-US" spc="-1" dirty="0">
              <a:solidFill>
                <a:srgbClr val="FF3333"/>
              </a:solidFill>
              <a:uFill>
                <a:solidFill>
                  <a:srgbClr val="FFFFFF"/>
                </a:solidFill>
              </a:uFill>
            </a:endParaRPr>
          </a:p>
          <a:p>
            <a:pPr marL="285750" indent="-285750">
              <a:lnSpc>
                <a:spcPct val="100000"/>
              </a:lnSpc>
              <a:buFont typeface="Arial" panose="020B0604020202020204" pitchFamily="34" charset="0"/>
              <a:buChar char="•"/>
            </a:pPr>
            <a:r>
              <a:rPr lang="en-US" spc="-1" dirty="0">
                <a:uFill>
                  <a:solidFill>
                    <a:srgbClr val="FFFFFF"/>
                  </a:solidFill>
                </a:uFill>
              </a:rPr>
              <a:t>Se non vi </a:t>
            </a:r>
            <a:r>
              <a:rPr lang="en-US" spc="-1" dirty="0" err="1">
                <a:uFill>
                  <a:solidFill>
                    <a:srgbClr val="FFFFFF"/>
                  </a:solidFill>
                </a:uFill>
              </a:rPr>
              <a:t>sono</a:t>
            </a:r>
            <a:r>
              <a:rPr lang="en-US" spc="-1" dirty="0">
                <a:uFill>
                  <a:solidFill>
                    <a:srgbClr val="FFFFFF"/>
                  </a:solidFill>
                </a:uFill>
              </a:rPr>
              <a:t> </a:t>
            </a:r>
            <a:r>
              <a:rPr lang="en-US" spc="-1" dirty="0" err="1">
                <a:uFill>
                  <a:solidFill>
                    <a:srgbClr val="FFFFFF"/>
                  </a:solidFill>
                </a:uFill>
              </a:rPr>
              <a:t>sufficienti</a:t>
            </a:r>
            <a:r>
              <a:rPr lang="en-US" spc="-1" dirty="0">
                <a:uFill>
                  <a:solidFill>
                    <a:srgbClr val="FFFFFF"/>
                  </a:solidFill>
                </a:uFill>
              </a:rPr>
              <a:t> </a:t>
            </a:r>
            <a:r>
              <a:rPr lang="en-US" spc="-1" dirty="0" err="1">
                <a:uFill>
                  <a:solidFill>
                    <a:srgbClr val="FFFFFF"/>
                  </a:solidFill>
                </a:uFill>
              </a:rPr>
              <a:t>relazioni</a:t>
            </a:r>
            <a:r>
              <a:rPr lang="en-US" spc="-1" dirty="0">
                <a:uFill>
                  <a:solidFill>
                    <a:srgbClr val="FFFFFF"/>
                  </a:solidFill>
                </a:uFill>
              </a:rPr>
              <a:t> </a:t>
            </a:r>
            <a:r>
              <a:rPr lang="en-US" spc="-1" dirty="0" err="1">
                <a:uFill>
                  <a:solidFill>
                    <a:srgbClr val="FFFFFF"/>
                  </a:solidFill>
                </a:uFill>
              </a:rPr>
              <a:t>tra</a:t>
            </a:r>
            <a:r>
              <a:rPr lang="en-US" spc="-1" dirty="0">
                <a:uFill>
                  <a:solidFill>
                    <a:srgbClr val="FFFFFF"/>
                  </a:solidFill>
                </a:uFill>
              </a:rPr>
              <a:t> </a:t>
            </a:r>
            <a:r>
              <a:rPr lang="en-US" spc="-1" dirty="0" err="1">
                <a:uFill>
                  <a:solidFill>
                    <a:srgbClr val="FFFFFF"/>
                  </a:solidFill>
                </a:uFill>
              </a:rPr>
              <a:t>nodi</a:t>
            </a:r>
            <a:r>
              <a:rPr lang="en-US" spc="-1" dirty="0">
                <a:uFill>
                  <a:solidFill>
                    <a:srgbClr val="FFFFFF"/>
                  </a:solidFill>
                </a:uFill>
              </a:rPr>
              <a:t> </a:t>
            </a:r>
            <a:r>
              <a:rPr lang="it-IT" spc="-1" dirty="0">
                <a:uFill>
                  <a:solidFill>
                    <a:srgbClr val="FFFFFF"/>
                  </a:solidFill>
                </a:uFill>
              </a:rPr>
              <a:t>(</a:t>
            </a:r>
            <a:r>
              <a:rPr lang="en-US" spc="-1" dirty="0">
                <a:solidFill>
                  <a:srgbClr val="FF3333"/>
                </a:solidFill>
                <a:uFill>
                  <a:solidFill>
                    <a:srgbClr val="FFFFFF"/>
                  </a:solidFill>
                </a:uFill>
              </a:rPr>
              <a:t>hyperlink</a:t>
            </a:r>
            <a:r>
              <a:rPr lang="en-US" spc="-1" dirty="0">
                <a:uFill>
                  <a:solidFill>
                    <a:srgbClr val="FFFFFF"/>
                  </a:solidFill>
                </a:uFill>
              </a:rPr>
              <a:t>), </a:t>
            </a:r>
            <a:r>
              <a:rPr lang="en-US" spc="-1" dirty="0" err="1">
                <a:uFill>
                  <a:solidFill>
                    <a:srgbClr val="FFFFFF"/>
                  </a:solidFill>
                </a:uFill>
              </a:rPr>
              <a:t>allora</a:t>
            </a:r>
            <a:r>
              <a:rPr lang="en-US" spc="-1" dirty="0">
                <a:uFill>
                  <a:solidFill>
                    <a:srgbClr val="FFFFFF"/>
                  </a:solidFill>
                </a:uFill>
              </a:rPr>
              <a:t> la </a:t>
            </a:r>
            <a:r>
              <a:rPr lang="en-US" spc="-1" dirty="0" err="1">
                <a:uFill>
                  <a:solidFill>
                    <a:srgbClr val="FFFFFF"/>
                  </a:solidFill>
                </a:uFill>
              </a:rPr>
              <a:t>qualità</a:t>
            </a:r>
            <a:r>
              <a:rPr lang="en-US" spc="-1" dirty="0">
                <a:uFill>
                  <a:solidFill>
                    <a:srgbClr val="FFFFFF"/>
                  </a:solidFill>
                </a:uFill>
              </a:rPr>
              <a:t> </a:t>
            </a:r>
            <a:r>
              <a:rPr lang="en-US" spc="-1" dirty="0" err="1">
                <a:uFill>
                  <a:solidFill>
                    <a:srgbClr val="FFFFFF"/>
                  </a:solidFill>
                </a:uFill>
              </a:rPr>
              <a:t>dei</a:t>
            </a:r>
            <a:r>
              <a:rPr lang="en-US" spc="-1" dirty="0">
                <a:uFill>
                  <a:solidFill>
                    <a:srgbClr val="FFFFFF"/>
                  </a:solidFill>
                </a:uFill>
              </a:rPr>
              <a:t> Cluster </a:t>
            </a:r>
            <a:r>
              <a:rPr lang="en-US" spc="-1" dirty="0" err="1">
                <a:uFill>
                  <a:solidFill>
                    <a:srgbClr val="FFFFFF"/>
                  </a:solidFill>
                </a:uFill>
              </a:rPr>
              <a:t>sarà</a:t>
            </a:r>
            <a:r>
              <a:rPr lang="en-US" spc="-1" dirty="0">
                <a:uFill>
                  <a:solidFill>
                    <a:srgbClr val="FFFFFF"/>
                  </a:solidFill>
                </a:uFill>
              </a:rPr>
              <a:t> </a:t>
            </a:r>
            <a:r>
              <a:rPr lang="en-US" spc="-1" dirty="0" err="1">
                <a:uFill>
                  <a:solidFill>
                    <a:srgbClr val="FFFFFF"/>
                  </a:solidFill>
                </a:uFill>
              </a:rPr>
              <a:t>bassa</a:t>
            </a:r>
            <a:r>
              <a:rPr lang="en-US" spc="-1" dirty="0">
                <a:uFill>
                  <a:solidFill>
                    <a:srgbClr val="FFFFFF"/>
                  </a:solidFill>
                </a:uFill>
              </a:rPr>
              <a:t>.</a:t>
            </a:r>
            <a:endParaRPr lang="en-US" spc="-1" dirty="0">
              <a:solidFill>
                <a:srgbClr val="FF3333"/>
              </a:solidFill>
              <a:uFill>
                <a:solidFill>
                  <a:srgbClr val="FFFFFF"/>
                </a:solidFill>
              </a:uFill>
            </a:endParaRPr>
          </a:p>
        </p:txBody>
      </p:sp>
    </p:spTree>
    <p:extLst>
      <p:ext uri="{BB962C8B-B14F-4D97-AF65-F5344CB8AC3E}">
        <p14:creationId xmlns:p14="http://schemas.microsoft.com/office/powerpoint/2010/main" val="3653899343"/>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Obiettivi</a:t>
            </a:r>
            <a:r>
              <a:rPr lang="en-US" sz="4400" b="0" strike="noStrike" spc="-1" dirty="0">
                <a:solidFill>
                  <a:srgbClr val="17375E"/>
                </a:solidFill>
                <a:uFill>
                  <a:solidFill>
                    <a:srgbClr val="FFFFFF"/>
                  </a:solidFill>
                </a:uFill>
                <a:latin typeface="Calibri"/>
                <a:ea typeface="DejaVu Sans"/>
              </a:rPr>
              <a:t> </a:t>
            </a:r>
            <a:r>
              <a:rPr lang="en-US" sz="4400" b="0" strike="noStrike" spc="-1" dirty="0" err="1">
                <a:solidFill>
                  <a:srgbClr val="17375E"/>
                </a:solidFill>
                <a:uFill>
                  <a:solidFill>
                    <a:srgbClr val="FFFFFF"/>
                  </a:solidFill>
                </a:uFill>
                <a:latin typeface="Calibri"/>
                <a:ea typeface="DejaVu Sans"/>
              </a:rPr>
              <a:t>della</a:t>
            </a:r>
            <a:r>
              <a:rPr lang="en-US" sz="4400" b="0" strike="noStrike" spc="-1" dirty="0">
                <a:solidFill>
                  <a:srgbClr val="17375E"/>
                </a:solidFill>
                <a:uFill>
                  <a:solidFill>
                    <a:srgbClr val="FFFFFF"/>
                  </a:solidFill>
                </a:uFill>
                <a:latin typeface="Calibri"/>
                <a:ea typeface="DejaVu Sans"/>
              </a:rPr>
              <a:t> </a:t>
            </a:r>
            <a:r>
              <a:rPr lang="en-US" sz="4400" b="0" strike="noStrike" spc="-1" dirty="0" err="1">
                <a:solidFill>
                  <a:srgbClr val="17375E"/>
                </a:solidFill>
                <a:uFill>
                  <a:solidFill>
                    <a:srgbClr val="FFFFFF"/>
                  </a:solidFill>
                </a:uFill>
                <a:latin typeface="Calibri"/>
                <a:ea typeface="DejaVu Sans"/>
              </a:rPr>
              <a:t>tesi</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5</a:t>
            </a:fld>
            <a:endParaRPr lang="en-US" sz="1800" b="0" strike="noStrike" spc="-1">
              <a:solidFill>
                <a:srgbClr val="000000"/>
              </a:solidFill>
              <a:uFill>
                <a:solidFill>
                  <a:srgbClr val="FFFFFF"/>
                </a:solidFill>
              </a:uFill>
              <a:latin typeface="Arial"/>
            </a:endParaRPr>
          </a:p>
        </p:txBody>
      </p:sp>
      <p:sp>
        <p:nvSpPr>
          <p:cNvPr id="205" name="CustomShape 3"/>
          <p:cNvSpPr/>
          <p:nvPr/>
        </p:nvSpPr>
        <p:spPr>
          <a:xfrm>
            <a:off x="417240" y="1554480"/>
            <a:ext cx="8288640" cy="4217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a:uFill>
                  <a:solidFill>
                    <a:srgbClr val="FFFFFF"/>
                  </a:solidFill>
                </a:uFill>
                <a:latin typeface="Arial"/>
              </a:rPr>
              <a:t>Lo </a:t>
            </a:r>
            <a:r>
              <a:rPr lang="en-US" spc="-1" dirty="0" err="1">
                <a:uFill>
                  <a:solidFill>
                    <a:srgbClr val="FFFFFF"/>
                  </a:solidFill>
                </a:uFill>
                <a:latin typeface="Arial"/>
              </a:rPr>
              <a:t>scopo</a:t>
            </a:r>
            <a:r>
              <a:rPr lang="en-US" spc="-1" dirty="0">
                <a:uFill>
                  <a:solidFill>
                    <a:srgbClr val="FFFFFF"/>
                  </a:solidFill>
                </a:uFill>
                <a:latin typeface="Arial"/>
              </a:rPr>
              <a:t> </a:t>
            </a:r>
            <a:r>
              <a:rPr lang="en-US" spc="-1" dirty="0" err="1">
                <a:uFill>
                  <a:solidFill>
                    <a:srgbClr val="FFFFFF"/>
                  </a:solidFill>
                </a:uFill>
                <a:latin typeface="Arial"/>
              </a:rPr>
              <a:t>principale</a:t>
            </a:r>
            <a:r>
              <a:rPr lang="en-US" spc="-1" dirty="0">
                <a:uFill>
                  <a:solidFill>
                    <a:srgbClr val="FFFFFF"/>
                  </a:solidFill>
                </a:uFill>
                <a:latin typeface="Arial"/>
              </a:rPr>
              <a:t> di </a:t>
            </a:r>
            <a:r>
              <a:rPr lang="en-US" spc="-1" dirty="0" err="1">
                <a:uFill>
                  <a:solidFill>
                    <a:srgbClr val="FFFFFF"/>
                  </a:solidFill>
                </a:uFill>
                <a:latin typeface="Arial"/>
              </a:rPr>
              <a:t>questa</a:t>
            </a:r>
            <a:r>
              <a:rPr lang="en-US" spc="-1" dirty="0">
                <a:uFill>
                  <a:solidFill>
                    <a:srgbClr val="FFFFFF"/>
                  </a:solidFill>
                </a:uFill>
                <a:latin typeface="Arial"/>
              </a:rPr>
              <a:t> </a:t>
            </a:r>
            <a:r>
              <a:rPr lang="en-US" spc="-1" dirty="0" err="1">
                <a:uFill>
                  <a:solidFill>
                    <a:srgbClr val="FFFFFF"/>
                  </a:solidFill>
                </a:uFill>
                <a:latin typeface="Arial"/>
              </a:rPr>
              <a:t>tesi</a:t>
            </a:r>
            <a:r>
              <a:rPr lang="en-US" spc="-1" dirty="0">
                <a:uFill>
                  <a:solidFill>
                    <a:srgbClr val="FFFFFF"/>
                  </a:solidFill>
                </a:uFill>
                <a:latin typeface="Arial"/>
              </a:rPr>
              <a:t> è </a:t>
            </a:r>
            <a:r>
              <a:rPr lang="en-US" spc="-1" dirty="0" err="1">
                <a:uFill>
                  <a:solidFill>
                    <a:srgbClr val="FFFFFF"/>
                  </a:solidFill>
                </a:uFill>
                <a:latin typeface="Arial"/>
              </a:rPr>
              <a:t>applicare</a:t>
            </a:r>
            <a:r>
              <a:rPr lang="en-US" spc="-1" dirty="0">
                <a:uFill>
                  <a:solidFill>
                    <a:srgbClr val="FFFFFF"/>
                  </a:solidFill>
                </a:uFill>
                <a:latin typeface="Arial"/>
              </a:rPr>
              <a:t> </a:t>
            </a:r>
            <a:r>
              <a:rPr lang="en-US" spc="-1" dirty="0" err="1">
                <a:uFill>
                  <a:solidFill>
                    <a:srgbClr val="FFFFFF"/>
                  </a:solidFill>
                </a:uFill>
                <a:latin typeface="Arial"/>
              </a:rPr>
              <a:t>algoritmi</a:t>
            </a:r>
            <a:r>
              <a:rPr lang="en-US" spc="-1" dirty="0">
                <a:uFill>
                  <a:solidFill>
                    <a:srgbClr val="FFFFFF"/>
                  </a:solidFill>
                </a:uFill>
                <a:latin typeface="Arial"/>
              </a:rPr>
              <a:t> di Clustering per </a:t>
            </a:r>
            <a:r>
              <a:rPr lang="en-US" spc="-1" dirty="0" err="1">
                <a:uFill>
                  <a:solidFill>
                    <a:srgbClr val="FFFFFF"/>
                  </a:solidFill>
                </a:uFill>
                <a:latin typeface="Arial"/>
              </a:rPr>
              <a:t>raggruppare</a:t>
            </a:r>
            <a:r>
              <a:rPr lang="en-US" spc="-1" dirty="0">
                <a:uFill>
                  <a:solidFill>
                    <a:srgbClr val="FFFFFF"/>
                  </a:solidFill>
                </a:uFill>
                <a:latin typeface="Arial"/>
              </a:rPr>
              <a:t> le </a:t>
            </a:r>
            <a:r>
              <a:rPr lang="en-US" spc="-1" dirty="0" err="1">
                <a:uFill>
                  <a:solidFill>
                    <a:srgbClr val="FFFFFF"/>
                  </a:solidFill>
                </a:uFill>
                <a:latin typeface="Arial"/>
              </a:rPr>
              <a:t>pagine</a:t>
            </a:r>
            <a:r>
              <a:rPr lang="en-US" spc="-1" dirty="0">
                <a:uFill>
                  <a:solidFill>
                    <a:srgbClr val="FFFFFF"/>
                  </a:solidFill>
                </a:uFill>
                <a:latin typeface="Arial"/>
              </a:rPr>
              <a:t> di un </a:t>
            </a:r>
            <a:r>
              <a:rPr lang="en-US" spc="-1" dirty="0" err="1">
                <a:uFill>
                  <a:solidFill>
                    <a:srgbClr val="FFFFFF"/>
                  </a:solidFill>
                </a:uFill>
                <a:latin typeface="Arial"/>
              </a:rPr>
              <a:t>sito</a:t>
            </a:r>
            <a:r>
              <a:rPr lang="en-US" spc="-1" dirty="0">
                <a:uFill>
                  <a:solidFill>
                    <a:srgbClr val="FFFFFF"/>
                  </a:solidFill>
                </a:uFill>
                <a:latin typeface="Arial"/>
              </a:rPr>
              <a:t> Web.</a:t>
            </a:r>
          </a:p>
          <a:p>
            <a:pPr>
              <a:lnSpc>
                <a:spcPct val="100000"/>
              </a:lnSpc>
            </a:pPr>
            <a:endParaRPr lang="en-US" spc="-1" dirty="0">
              <a:uFill>
                <a:solidFill>
                  <a:srgbClr val="FFFFFF"/>
                </a:solidFill>
              </a:uFill>
              <a:latin typeface="Arial"/>
            </a:endParaRPr>
          </a:p>
          <a:p>
            <a:pPr>
              <a:lnSpc>
                <a:spcPct val="100000"/>
              </a:lnSpc>
            </a:pPr>
            <a:r>
              <a:rPr lang="en-US" spc="-1" dirty="0">
                <a:uFill>
                  <a:solidFill>
                    <a:srgbClr val="FFFFFF"/>
                  </a:solidFill>
                </a:uFill>
                <a:latin typeface="Arial"/>
              </a:rPr>
              <a:t>In </a:t>
            </a:r>
            <a:r>
              <a:rPr lang="en-US" spc="-1" dirty="0" err="1">
                <a:uFill>
                  <a:solidFill>
                    <a:srgbClr val="FFFFFF"/>
                  </a:solidFill>
                </a:uFill>
                <a:latin typeface="Arial"/>
              </a:rPr>
              <a:t>dettaglio</a:t>
            </a:r>
            <a:r>
              <a:rPr lang="en-US" spc="-1" dirty="0">
                <a:uFill>
                  <a:solidFill>
                    <a:srgbClr val="FFFFFF"/>
                  </a:solidFill>
                </a:uFill>
                <a:latin typeface="Arial"/>
              </a:rPr>
              <a:t>:</a:t>
            </a:r>
          </a:p>
          <a:p>
            <a:pPr marL="342900" indent="-342900">
              <a:lnSpc>
                <a:spcPct val="100000"/>
              </a:lnSpc>
              <a:buFont typeface="+mj-lt"/>
              <a:buAutoNum type="arabicPeriod"/>
            </a:pPr>
            <a:r>
              <a:rPr lang="en-US" spc="-1" dirty="0" err="1">
                <a:uFill>
                  <a:solidFill>
                    <a:srgbClr val="FFFFFF"/>
                  </a:solidFill>
                </a:uFill>
                <a:latin typeface="Arial"/>
              </a:rPr>
              <a:t>Capire</a:t>
            </a:r>
            <a:r>
              <a:rPr lang="en-US" spc="-1" dirty="0">
                <a:uFill>
                  <a:solidFill>
                    <a:srgbClr val="FFFFFF"/>
                  </a:solidFill>
                </a:uFill>
                <a:latin typeface="Arial"/>
              </a:rPr>
              <a:t> se, </a:t>
            </a:r>
            <a:r>
              <a:rPr lang="en-US" spc="-1" dirty="0" err="1">
                <a:uFill>
                  <a:solidFill>
                    <a:srgbClr val="FFFFFF"/>
                  </a:solidFill>
                </a:uFill>
                <a:latin typeface="Arial"/>
              </a:rPr>
              <a:t>combinando</a:t>
            </a:r>
            <a:r>
              <a:rPr lang="en-US" spc="-1" dirty="0">
                <a:uFill>
                  <a:solidFill>
                    <a:srgbClr val="FFFFFF"/>
                  </a:solidFill>
                </a:uFill>
                <a:latin typeface="Arial"/>
              </a:rPr>
              <a:t> le </a:t>
            </a:r>
            <a:r>
              <a:rPr lang="en-US" spc="-1" dirty="0" err="1">
                <a:uFill>
                  <a:solidFill>
                    <a:srgbClr val="FFFFFF"/>
                  </a:solidFill>
                </a:uFill>
                <a:latin typeface="Arial"/>
              </a:rPr>
              <a:t>informazioni</a:t>
            </a:r>
            <a:r>
              <a:rPr lang="en-US" spc="-1" dirty="0">
                <a:uFill>
                  <a:solidFill>
                    <a:srgbClr val="FFFFFF"/>
                  </a:solidFill>
                </a:uFill>
                <a:latin typeface="Arial"/>
              </a:rPr>
              <a:t> </a:t>
            </a:r>
            <a:r>
              <a:rPr lang="en-US" spc="-1" dirty="0" err="1">
                <a:uFill>
                  <a:solidFill>
                    <a:srgbClr val="FFFFFF"/>
                  </a:solidFill>
                </a:uFill>
                <a:latin typeface="Arial"/>
              </a:rPr>
              <a:t>della</a:t>
            </a:r>
            <a:r>
              <a:rPr lang="en-US" spc="-1" dirty="0">
                <a:uFill>
                  <a:solidFill>
                    <a:srgbClr val="FFFFFF"/>
                  </a:solidFill>
                </a:uFill>
                <a:latin typeface="Arial"/>
              </a:rPr>
              <a:t> </a:t>
            </a:r>
            <a:r>
              <a:rPr lang="en-US" spc="-1" dirty="0" err="1">
                <a:uFill>
                  <a:solidFill>
                    <a:srgbClr val="FFFFFF"/>
                  </a:solidFill>
                </a:uFill>
                <a:latin typeface="Arial"/>
              </a:rPr>
              <a:t>struttura</a:t>
            </a:r>
            <a:r>
              <a:rPr lang="en-US" spc="-1" dirty="0">
                <a:uFill>
                  <a:solidFill>
                    <a:srgbClr val="FFFFFF"/>
                  </a:solidFill>
                </a:uFill>
                <a:latin typeface="Arial"/>
              </a:rPr>
              <a:t> del </a:t>
            </a:r>
            <a:r>
              <a:rPr lang="en-US" spc="-1" dirty="0" err="1">
                <a:uFill>
                  <a:solidFill>
                    <a:srgbClr val="FFFFFF"/>
                  </a:solidFill>
                </a:uFill>
                <a:latin typeface="Arial"/>
              </a:rPr>
              <a:t>sito</a:t>
            </a:r>
            <a:r>
              <a:rPr lang="en-US" spc="-1" dirty="0">
                <a:uFill>
                  <a:solidFill>
                    <a:srgbClr val="FFFFFF"/>
                  </a:solidFill>
                </a:uFill>
                <a:latin typeface="Arial"/>
              </a:rPr>
              <a:t> e quelle </a:t>
            </a:r>
            <a:r>
              <a:rPr lang="en-US" spc="-1" dirty="0" err="1">
                <a:uFill>
                  <a:solidFill>
                    <a:srgbClr val="FFFFFF"/>
                  </a:solidFill>
                </a:uFill>
                <a:latin typeface="Arial"/>
              </a:rPr>
              <a:t>testuali</a:t>
            </a:r>
            <a:r>
              <a:rPr lang="en-US" spc="-1" dirty="0">
                <a:uFill>
                  <a:solidFill>
                    <a:srgbClr val="FFFFFF"/>
                  </a:solidFill>
                </a:uFill>
                <a:latin typeface="Arial"/>
              </a:rPr>
              <a:t> </a:t>
            </a:r>
            <a:r>
              <a:rPr lang="en-US" spc="-1" dirty="0" err="1">
                <a:uFill>
                  <a:solidFill>
                    <a:srgbClr val="FFFFFF"/>
                  </a:solidFill>
                </a:uFill>
                <a:latin typeface="Arial"/>
              </a:rPr>
              <a:t>delle</a:t>
            </a:r>
            <a:r>
              <a:rPr lang="en-US" spc="-1" dirty="0">
                <a:uFill>
                  <a:solidFill>
                    <a:srgbClr val="FFFFFF"/>
                  </a:solidFill>
                </a:uFill>
                <a:latin typeface="Arial"/>
              </a:rPr>
              <a:t> </a:t>
            </a:r>
            <a:r>
              <a:rPr lang="en-US" spc="-1" dirty="0" err="1">
                <a:uFill>
                  <a:solidFill>
                    <a:srgbClr val="FFFFFF"/>
                  </a:solidFill>
                </a:uFill>
                <a:latin typeface="Arial"/>
              </a:rPr>
              <a:t>pagine</a:t>
            </a:r>
            <a:r>
              <a:rPr lang="en-US" spc="-1" dirty="0">
                <a:uFill>
                  <a:solidFill>
                    <a:srgbClr val="FFFFFF"/>
                  </a:solidFill>
                </a:uFill>
                <a:latin typeface="Arial"/>
              </a:rPr>
              <a:t>, vi è un </a:t>
            </a:r>
            <a:r>
              <a:rPr lang="en-US" spc="-1" dirty="0" err="1">
                <a:uFill>
                  <a:solidFill>
                    <a:srgbClr val="FFFFFF"/>
                  </a:solidFill>
                </a:uFill>
                <a:latin typeface="Arial"/>
              </a:rPr>
              <a:t>miglioramento</a:t>
            </a:r>
            <a:r>
              <a:rPr lang="en-US" spc="-1" dirty="0">
                <a:uFill>
                  <a:solidFill>
                    <a:srgbClr val="FFFFFF"/>
                  </a:solidFill>
                </a:uFill>
                <a:latin typeface="Arial"/>
              </a:rPr>
              <a:t> </a:t>
            </a:r>
            <a:r>
              <a:rPr lang="en-US" spc="-1" dirty="0" err="1">
                <a:uFill>
                  <a:solidFill>
                    <a:srgbClr val="FFFFFF"/>
                  </a:solidFill>
                </a:uFill>
                <a:latin typeface="Arial"/>
              </a:rPr>
              <a:t>della</a:t>
            </a:r>
            <a:r>
              <a:rPr lang="en-US" spc="-1" dirty="0">
                <a:uFill>
                  <a:solidFill>
                    <a:srgbClr val="FFFFFF"/>
                  </a:solidFill>
                </a:uFill>
                <a:latin typeface="Arial"/>
              </a:rPr>
              <a:t> </a:t>
            </a:r>
            <a:r>
              <a:rPr lang="en-US" spc="-1" dirty="0" err="1">
                <a:uFill>
                  <a:solidFill>
                    <a:srgbClr val="FFFFFF"/>
                  </a:solidFill>
                </a:uFill>
                <a:latin typeface="Arial"/>
              </a:rPr>
              <a:t>qualità</a:t>
            </a:r>
            <a:r>
              <a:rPr lang="en-US" spc="-1" dirty="0">
                <a:uFill>
                  <a:solidFill>
                    <a:srgbClr val="FFFFFF"/>
                  </a:solidFill>
                </a:uFill>
                <a:latin typeface="Arial"/>
              </a:rPr>
              <a:t> </a:t>
            </a:r>
            <a:r>
              <a:rPr lang="en-US" spc="-1" dirty="0" err="1">
                <a:uFill>
                  <a:solidFill>
                    <a:srgbClr val="FFFFFF"/>
                  </a:solidFill>
                </a:uFill>
                <a:latin typeface="Arial"/>
              </a:rPr>
              <a:t>dei</a:t>
            </a:r>
            <a:r>
              <a:rPr lang="en-US" spc="-1" dirty="0">
                <a:uFill>
                  <a:solidFill>
                    <a:srgbClr val="FFFFFF"/>
                  </a:solidFill>
                </a:uFill>
                <a:latin typeface="Arial"/>
              </a:rPr>
              <a:t> Cluster </a:t>
            </a:r>
            <a:r>
              <a:rPr lang="en-US" spc="-1" dirty="0" err="1">
                <a:uFill>
                  <a:solidFill>
                    <a:srgbClr val="FFFFFF"/>
                  </a:solidFill>
                </a:uFill>
                <a:latin typeface="Arial"/>
              </a:rPr>
              <a:t>prodotti</a:t>
            </a:r>
            <a:r>
              <a:rPr lang="en-US" spc="-1" dirty="0">
                <a:uFill>
                  <a:solidFill>
                    <a:srgbClr val="FFFFFF"/>
                  </a:solidFill>
                </a:uFill>
                <a:latin typeface="Arial"/>
              </a:rPr>
              <a:t>.</a:t>
            </a:r>
          </a:p>
          <a:p>
            <a:pPr marL="342900" indent="-342900">
              <a:lnSpc>
                <a:spcPct val="100000"/>
              </a:lnSpc>
              <a:buFont typeface="+mj-lt"/>
              <a:buAutoNum type="arabicPeriod"/>
            </a:pPr>
            <a:r>
              <a:rPr lang="en-US" sz="1800" strike="noStrike" spc="-1" dirty="0" err="1">
                <a:uFill>
                  <a:solidFill>
                    <a:srgbClr val="FFFFFF"/>
                  </a:solidFill>
                </a:uFill>
                <a:latin typeface="Arial"/>
              </a:rPr>
              <a:t>Cercare</a:t>
            </a:r>
            <a:r>
              <a:rPr lang="en-US" sz="1800" strike="noStrike" spc="-1" dirty="0">
                <a:uFill>
                  <a:solidFill>
                    <a:srgbClr val="FFFFFF"/>
                  </a:solidFill>
                </a:uFill>
                <a:latin typeface="Arial"/>
              </a:rPr>
              <a:t> di </a:t>
            </a:r>
            <a:r>
              <a:rPr lang="en-US" sz="1800" strike="noStrike" spc="-1" dirty="0" err="1">
                <a:uFill>
                  <a:solidFill>
                    <a:srgbClr val="FFFFFF"/>
                  </a:solidFill>
                </a:uFill>
                <a:latin typeface="Arial"/>
              </a:rPr>
              <a:t>aumentare</a:t>
            </a:r>
            <a:r>
              <a:rPr lang="en-US" sz="1800" strike="noStrike" spc="-1" dirty="0">
                <a:uFill>
                  <a:solidFill>
                    <a:srgbClr val="FFFFFF"/>
                  </a:solidFill>
                </a:uFill>
                <a:latin typeface="Arial"/>
              </a:rPr>
              <a:t> la </a:t>
            </a:r>
            <a:r>
              <a:rPr lang="en-US" spc="-1" dirty="0" err="1">
                <a:uFill>
                  <a:solidFill>
                    <a:srgbClr val="FFFFFF"/>
                  </a:solidFill>
                </a:uFill>
                <a:latin typeface="Arial"/>
              </a:rPr>
              <a:t>bontà</a:t>
            </a:r>
            <a:r>
              <a:rPr lang="en-US" sz="1800" strike="noStrike" spc="-1" dirty="0">
                <a:uFill>
                  <a:solidFill>
                    <a:srgbClr val="FFFFFF"/>
                  </a:solidFill>
                </a:uFill>
                <a:latin typeface="Arial"/>
              </a:rPr>
              <a:t> </a:t>
            </a:r>
            <a:r>
              <a:rPr lang="en-US" sz="1800" strike="noStrike" spc="-1" dirty="0" err="1">
                <a:uFill>
                  <a:solidFill>
                    <a:srgbClr val="FFFFFF"/>
                  </a:solidFill>
                </a:uFill>
                <a:latin typeface="Arial"/>
              </a:rPr>
              <a:t>dei</a:t>
            </a:r>
            <a:r>
              <a:rPr lang="en-US" sz="1800" strike="noStrike" spc="-1" dirty="0">
                <a:uFill>
                  <a:solidFill>
                    <a:srgbClr val="FFFFFF"/>
                  </a:solidFill>
                </a:uFill>
                <a:latin typeface="Arial"/>
              </a:rPr>
              <a:t> Cluster </a:t>
            </a:r>
            <a:r>
              <a:rPr lang="en-US" sz="1800" strike="noStrike" spc="-1" dirty="0" err="1">
                <a:uFill>
                  <a:solidFill>
                    <a:srgbClr val="FFFFFF"/>
                  </a:solidFill>
                </a:uFill>
                <a:latin typeface="Arial"/>
              </a:rPr>
              <a:t>prodotti</a:t>
            </a:r>
            <a:r>
              <a:rPr lang="en-US" sz="1800" strike="noStrike" spc="-1" dirty="0">
                <a:uFill>
                  <a:solidFill>
                    <a:srgbClr val="FFFFFF"/>
                  </a:solidFill>
                </a:uFill>
                <a:latin typeface="Arial"/>
              </a:rPr>
              <a:t> </a:t>
            </a:r>
            <a:r>
              <a:rPr lang="en-US" sz="1800" strike="noStrike" spc="-1" dirty="0" err="1">
                <a:uFill>
                  <a:solidFill>
                    <a:srgbClr val="FFFFFF"/>
                  </a:solidFill>
                </a:uFill>
                <a:latin typeface="Arial"/>
              </a:rPr>
              <a:t>dando</a:t>
            </a:r>
            <a:r>
              <a:rPr lang="en-US" sz="1800" strike="noStrike" spc="-1" dirty="0">
                <a:uFill>
                  <a:solidFill>
                    <a:srgbClr val="FFFFFF"/>
                  </a:solidFill>
                </a:uFill>
                <a:latin typeface="Arial"/>
              </a:rPr>
              <a:t> </a:t>
            </a:r>
            <a:r>
              <a:rPr lang="en-US" sz="1800" strike="noStrike" spc="-1" dirty="0" err="1">
                <a:uFill>
                  <a:solidFill>
                    <a:srgbClr val="FFFFFF"/>
                  </a:solidFill>
                </a:uFill>
                <a:latin typeface="Arial"/>
              </a:rPr>
              <a:t>più</a:t>
            </a:r>
            <a:r>
              <a:rPr lang="en-US" sz="1800" strike="noStrike" spc="-1" dirty="0">
                <a:uFill>
                  <a:solidFill>
                    <a:srgbClr val="FFFFFF"/>
                  </a:solidFill>
                </a:uFill>
                <a:latin typeface="Arial"/>
              </a:rPr>
              <a:t> </a:t>
            </a:r>
            <a:r>
              <a:rPr lang="en-US" sz="1800" strike="noStrike" spc="-1" dirty="0" err="1">
                <a:uFill>
                  <a:solidFill>
                    <a:srgbClr val="FFFFFF"/>
                  </a:solidFill>
                </a:uFill>
                <a:latin typeface="Arial"/>
              </a:rPr>
              <a:t>importanza</a:t>
            </a:r>
            <a:r>
              <a:rPr lang="en-US" sz="1800" strike="noStrike" spc="-1" dirty="0">
                <a:uFill>
                  <a:solidFill>
                    <a:srgbClr val="FFFFFF"/>
                  </a:solidFill>
                </a:uFill>
                <a:latin typeface="Arial"/>
              </a:rPr>
              <a:t> a </a:t>
            </a:r>
            <a:r>
              <a:rPr lang="en-US" sz="1800" strike="noStrike" spc="-1" dirty="0" err="1">
                <a:uFill>
                  <a:solidFill>
                    <a:srgbClr val="FFFFFF"/>
                  </a:solidFill>
                </a:uFill>
                <a:latin typeface="Arial"/>
              </a:rPr>
              <a:t>pagine</a:t>
            </a:r>
            <a:r>
              <a:rPr lang="en-US" sz="1800" strike="noStrike" spc="-1" dirty="0">
                <a:uFill>
                  <a:solidFill>
                    <a:srgbClr val="FFFFFF"/>
                  </a:solidFill>
                </a:uFill>
                <a:latin typeface="Arial"/>
              </a:rPr>
              <a:t> </a:t>
            </a:r>
            <a:r>
              <a:rPr lang="en-US" sz="1800" strike="noStrike" spc="-1" dirty="0" err="1">
                <a:uFill>
                  <a:solidFill>
                    <a:srgbClr val="FFFFFF"/>
                  </a:solidFill>
                </a:uFill>
                <a:latin typeface="Arial"/>
              </a:rPr>
              <a:t>vicino</a:t>
            </a:r>
            <a:r>
              <a:rPr lang="en-US" sz="1800" strike="noStrike" spc="-1" dirty="0">
                <a:uFill>
                  <a:solidFill>
                    <a:srgbClr val="FFFFFF"/>
                  </a:solidFill>
                </a:uFill>
                <a:latin typeface="Arial"/>
              </a:rPr>
              <a:t> </a:t>
            </a:r>
            <a:r>
              <a:rPr lang="en-US" sz="1800" strike="noStrike" spc="-1" dirty="0" err="1">
                <a:uFill>
                  <a:solidFill>
                    <a:srgbClr val="FFFFFF"/>
                  </a:solidFill>
                </a:uFill>
                <a:latin typeface="Arial"/>
              </a:rPr>
              <a:t>alla</a:t>
            </a:r>
            <a:r>
              <a:rPr lang="en-US" sz="1800" strike="noStrike" spc="-1" dirty="0">
                <a:uFill>
                  <a:solidFill>
                    <a:srgbClr val="FFFFFF"/>
                  </a:solidFill>
                </a:uFill>
                <a:latin typeface="Arial"/>
              </a:rPr>
              <a:t> homepage.</a:t>
            </a:r>
          </a:p>
        </p:txBody>
      </p:sp>
    </p:spTree>
    <p:extLst>
      <p:ext uri="{BB962C8B-B14F-4D97-AF65-F5344CB8AC3E}">
        <p14:creationId xmlns:p14="http://schemas.microsoft.com/office/powerpoint/2010/main" val="180917453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Metodologia</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6</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554480"/>
            <a:ext cx="8288640" cy="167560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a:uFill>
                  <a:solidFill>
                    <a:srgbClr val="FFFFFF"/>
                  </a:solidFill>
                </a:uFill>
              </a:rPr>
              <a:t>La </a:t>
            </a:r>
            <a:r>
              <a:rPr lang="en-US" spc="-1" dirty="0" err="1">
                <a:uFill>
                  <a:solidFill>
                    <a:srgbClr val="FFFFFF"/>
                  </a:solidFill>
                </a:uFill>
              </a:rPr>
              <a:t>metodologia</a:t>
            </a:r>
            <a:r>
              <a:rPr lang="en-US" spc="-1" dirty="0">
                <a:uFill>
                  <a:solidFill>
                    <a:srgbClr val="FFFFFF"/>
                  </a:solidFill>
                </a:uFill>
              </a:rPr>
              <a:t> </a:t>
            </a:r>
            <a:r>
              <a:rPr lang="en-US" spc="-1" dirty="0" err="1">
                <a:uFill>
                  <a:solidFill>
                    <a:srgbClr val="FFFFFF"/>
                  </a:solidFill>
                </a:uFill>
              </a:rPr>
              <a:t>definita</a:t>
            </a:r>
            <a:r>
              <a:rPr lang="en-US" spc="-1" dirty="0">
                <a:uFill>
                  <a:solidFill>
                    <a:srgbClr val="FFFFFF"/>
                  </a:solidFill>
                </a:uFill>
              </a:rPr>
              <a:t> in </a:t>
            </a:r>
            <a:r>
              <a:rPr lang="en-US" spc="-1" dirty="0" err="1">
                <a:uFill>
                  <a:solidFill>
                    <a:srgbClr val="FFFFFF"/>
                  </a:solidFill>
                </a:uFill>
              </a:rPr>
              <a:t>questa</a:t>
            </a:r>
            <a:r>
              <a:rPr lang="en-US" spc="-1" dirty="0">
                <a:uFill>
                  <a:solidFill>
                    <a:srgbClr val="FFFFFF"/>
                  </a:solidFill>
                </a:uFill>
              </a:rPr>
              <a:t> </a:t>
            </a:r>
            <a:r>
              <a:rPr lang="en-US" spc="-1" dirty="0" err="1">
                <a:uFill>
                  <a:solidFill>
                    <a:srgbClr val="FFFFFF"/>
                  </a:solidFill>
                </a:uFill>
              </a:rPr>
              <a:t>tesi</a:t>
            </a:r>
            <a:r>
              <a:rPr lang="en-US" spc="-1" dirty="0">
                <a:uFill>
                  <a:solidFill>
                    <a:srgbClr val="FFFFFF"/>
                  </a:solidFill>
                </a:uFill>
              </a:rPr>
              <a:t> è </a:t>
            </a:r>
            <a:r>
              <a:rPr lang="en-US" spc="-1" dirty="0" err="1">
                <a:uFill>
                  <a:solidFill>
                    <a:srgbClr val="FFFFFF"/>
                  </a:solidFill>
                </a:uFill>
              </a:rPr>
              <a:t>caratterizzata</a:t>
            </a:r>
            <a:r>
              <a:rPr lang="en-US" spc="-1" dirty="0">
                <a:uFill>
                  <a:solidFill>
                    <a:srgbClr val="FFFFFF"/>
                  </a:solidFill>
                </a:uFill>
              </a:rPr>
              <a:t> da 3 </a:t>
            </a:r>
            <a:r>
              <a:rPr lang="en-US" spc="-1" dirty="0" err="1">
                <a:uFill>
                  <a:solidFill>
                    <a:srgbClr val="FFFFFF"/>
                  </a:solidFill>
                </a:uFill>
              </a:rPr>
              <a:t>fasi</a:t>
            </a:r>
            <a:r>
              <a:rPr lang="en-US" spc="-1" dirty="0">
                <a:uFill>
                  <a:solidFill>
                    <a:srgbClr val="FFFFFF"/>
                  </a:solidFill>
                </a:uFill>
              </a:rPr>
              <a:t> </a:t>
            </a:r>
            <a:r>
              <a:rPr lang="en-US" spc="-1" dirty="0" err="1">
                <a:uFill>
                  <a:solidFill>
                    <a:srgbClr val="FFFFFF"/>
                  </a:solidFill>
                </a:uFill>
              </a:rPr>
              <a:t>principali</a:t>
            </a:r>
            <a:r>
              <a:rPr lang="en-US" spc="-1" dirty="0">
                <a:uFill>
                  <a:solidFill>
                    <a:srgbClr val="FFFFFF"/>
                  </a:solidFill>
                </a:uFill>
              </a:rPr>
              <a:t>:</a:t>
            </a:r>
          </a:p>
          <a:p>
            <a:pPr>
              <a:lnSpc>
                <a:spcPct val="100000"/>
              </a:lnSpc>
            </a:pPr>
            <a:endParaRPr lang="en-US" spc="-1" dirty="0">
              <a:uFill>
                <a:solidFill>
                  <a:srgbClr val="FFFFFF"/>
                </a:solidFill>
              </a:uFill>
            </a:endParaRPr>
          </a:p>
          <a:p>
            <a:pPr marL="342900" indent="-342900">
              <a:lnSpc>
                <a:spcPct val="100000"/>
              </a:lnSpc>
              <a:buFont typeface="+mj-lt"/>
              <a:buAutoNum type="arabicPeriod"/>
            </a:pPr>
            <a:r>
              <a:rPr lang="en-US" spc="-1" dirty="0">
                <a:uFill>
                  <a:solidFill>
                    <a:srgbClr val="FFFFFF"/>
                  </a:solidFill>
                </a:uFill>
              </a:rPr>
              <a:t>Crawling del </a:t>
            </a:r>
            <a:r>
              <a:rPr lang="en-US" spc="-1" dirty="0" err="1">
                <a:uFill>
                  <a:solidFill>
                    <a:srgbClr val="FFFFFF"/>
                  </a:solidFill>
                </a:uFill>
              </a:rPr>
              <a:t>sito</a:t>
            </a:r>
            <a:r>
              <a:rPr lang="en-US" spc="-1" dirty="0">
                <a:uFill>
                  <a:solidFill>
                    <a:srgbClr val="FFFFFF"/>
                  </a:solidFill>
                </a:uFill>
              </a:rPr>
              <a:t> Web</a:t>
            </a:r>
          </a:p>
          <a:p>
            <a:pPr marL="342900" indent="-342900">
              <a:buFont typeface="+mj-lt"/>
              <a:buAutoNum type="arabicPeriod"/>
            </a:pPr>
            <a:r>
              <a:rPr lang="it-IT" dirty="0"/>
              <a:t>​Feature </a:t>
            </a:r>
            <a:r>
              <a:rPr lang="it-IT" dirty="0" err="1"/>
              <a:t>construction</a:t>
            </a:r>
            <a:endParaRPr lang="it-IT" dirty="0"/>
          </a:p>
          <a:p>
            <a:pPr marL="342900" indent="-342900">
              <a:buFont typeface="+mj-lt"/>
              <a:buAutoNum type="arabicPeriod"/>
            </a:pPr>
            <a:r>
              <a:rPr lang="en-US" spc="-1" dirty="0">
                <a:uFill>
                  <a:solidFill>
                    <a:srgbClr val="FFFFFF"/>
                  </a:solidFill>
                </a:uFill>
              </a:rPr>
              <a:t>Clustering </a:t>
            </a:r>
            <a:r>
              <a:rPr lang="en-US" spc="-1" dirty="0" err="1">
                <a:uFill>
                  <a:solidFill>
                    <a:srgbClr val="FFFFFF"/>
                  </a:solidFill>
                </a:uFill>
              </a:rPr>
              <a:t>delle</a:t>
            </a:r>
            <a:r>
              <a:rPr lang="en-US" spc="-1" dirty="0">
                <a:uFill>
                  <a:solidFill>
                    <a:srgbClr val="FFFFFF"/>
                  </a:solidFill>
                </a:uFill>
              </a:rPr>
              <a:t> </a:t>
            </a:r>
            <a:r>
              <a:rPr lang="en-US" spc="-1" dirty="0" err="1">
                <a:uFill>
                  <a:solidFill>
                    <a:srgbClr val="FFFFFF"/>
                  </a:solidFill>
                </a:uFill>
              </a:rPr>
              <a:t>pagine</a:t>
            </a:r>
            <a:r>
              <a:rPr lang="en-US" spc="-1" dirty="0">
                <a:uFill>
                  <a:solidFill>
                    <a:srgbClr val="FFFFFF"/>
                  </a:solidFill>
                </a:uFill>
              </a:rPr>
              <a:t> Web</a:t>
            </a:r>
          </a:p>
        </p:txBody>
      </p:sp>
      <p:graphicFrame>
        <p:nvGraphicFramePr>
          <p:cNvPr id="7" name="Diagramma 6"/>
          <p:cNvGraphicFramePr/>
          <p:nvPr>
            <p:extLst>
              <p:ext uri="{D42A27DB-BD31-4B8C-83A1-F6EECF244321}">
                <p14:modId xmlns:p14="http://schemas.microsoft.com/office/powerpoint/2010/main" val="2827687291"/>
              </p:ext>
            </p:extLst>
          </p:nvPr>
        </p:nvGraphicFramePr>
        <p:xfrm>
          <a:off x="417240" y="3230088"/>
          <a:ext cx="8288640" cy="303414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70034260"/>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a:solidFill>
                  <a:srgbClr val="17375E"/>
                </a:solidFill>
                <a:uFill>
                  <a:solidFill>
                    <a:srgbClr val="FFFFFF"/>
                  </a:solidFill>
                </a:uFill>
                <a:latin typeface="Calibri"/>
                <a:ea typeface="DejaVu Sans"/>
              </a:rPr>
              <a:t>Crawling del </a:t>
            </a:r>
            <a:r>
              <a:rPr lang="en-US" sz="4400" b="0" strike="noStrike" spc="-1" dirty="0" err="1">
                <a:solidFill>
                  <a:srgbClr val="17375E"/>
                </a:solidFill>
                <a:uFill>
                  <a:solidFill>
                    <a:srgbClr val="FFFFFF"/>
                  </a:solidFill>
                </a:uFill>
                <a:latin typeface="Calibri"/>
                <a:ea typeface="DejaVu Sans"/>
              </a:rPr>
              <a:t>sito</a:t>
            </a:r>
            <a:r>
              <a:rPr lang="en-US" sz="4400" b="0" strike="noStrike" spc="-1" dirty="0">
                <a:solidFill>
                  <a:srgbClr val="17375E"/>
                </a:solidFill>
                <a:uFill>
                  <a:solidFill>
                    <a:srgbClr val="FFFFFF"/>
                  </a:solidFill>
                </a:uFill>
                <a:latin typeface="Calibri"/>
                <a:ea typeface="DejaVu Sans"/>
              </a:rPr>
              <a:t> Web</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7</a:t>
            </a:fld>
            <a:endParaRPr lang="en-US" sz="1800" b="0" strike="noStrike" spc="-1" dirty="0">
              <a:solidFill>
                <a:srgbClr val="000000"/>
              </a:solidFill>
              <a:uFill>
                <a:solidFill>
                  <a:srgbClr val="FFFFFF"/>
                </a:solidFill>
              </a:uFill>
              <a:latin typeface="Arial"/>
            </a:endParaRPr>
          </a:p>
        </p:txBody>
      </p:sp>
      <mc:AlternateContent xmlns:mc="http://schemas.openxmlformats.org/markup-compatibility/2006" xmlns:a14="http://schemas.microsoft.com/office/drawing/2010/main">
        <mc:Choice Requires="a14">
          <p:sp>
            <p:nvSpPr>
              <p:cNvPr id="205" name="CustomShape 3"/>
              <p:cNvSpPr/>
              <p:nvPr/>
            </p:nvSpPr>
            <p:spPr>
              <a:xfrm>
                <a:off x="417240" y="1356840"/>
                <a:ext cx="4202261" cy="4937082"/>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85750" indent="-285750">
                  <a:lnSpc>
                    <a:spcPct val="100000"/>
                  </a:lnSpc>
                  <a:buFont typeface="Arial" panose="020B0604020202020204" pitchFamily="34" charset="0"/>
                  <a:buChar char="•"/>
                </a:pPr>
                <a:r>
                  <a:rPr lang="en-US" spc="-1" dirty="0">
                    <a:uFill>
                      <a:solidFill>
                        <a:srgbClr val="FFFFFF"/>
                      </a:solidFill>
                    </a:uFill>
                  </a:rPr>
                  <a:t>Un </a:t>
                </a:r>
                <a:r>
                  <a:rPr lang="en-US" spc="-1" dirty="0">
                    <a:solidFill>
                      <a:srgbClr val="FF3333"/>
                    </a:solidFill>
                    <a:uFill>
                      <a:solidFill>
                        <a:srgbClr val="FFFFFF"/>
                      </a:solidFill>
                    </a:uFill>
                  </a:rPr>
                  <a:t>Crawler</a:t>
                </a:r>
                <a:r>
                  <a:rPr lang="en-US" spc="-1" dirty="0">
                    <a:uFill>
                      <a:solidFill>
                        <a:srgbClr val="FFFFFF"/>
                      </a:solidFill>
                    </a:uFill>
                  </a:rPr>
                  <a:t> è un software </a:t>
                </a:r>
                <a:r>
                  <a:rPr lang="en-US" spc="-1" dirty="0" err="1">
                    <a:uFill>
                      <a:solidFill>
                        <a:srgbClr val="FFFFFF"/>
                      </a:solidFill>
                    </a:uFill>
                  </a:rPr>
                  <a:t>automatizzato</a:t>
                </a:r>
                <a:r>
                  <a:rPr lang="en-US" spc="-1" dirty="0">
                    <a:uFill>
                      <a:solidFill>
                        <a:srgbClr val="FFFFFF"/>
                      </a:solidFill>
                    </a:uFill>
                  </a:rPr>
                  <a:t> </a:t>
                </a:r>
                <a:r>
                  <a:rPr lang="en-US" spc="-1" dirty="0" err="1">
                    <a:uFill>
                      <a:solidFill>
                        <a:srgbClr val="FFFFFF"/>
                      </a:solidFill>
                    </a:uFill>
                  </a:rPr>
                  <a:t>che</a:t>
                </a:r>
                <a:r>
                  <a:rPr lang="en-US" spc="-1" dirty="0">
                    <a:uFill>
                      <a:solidFill>
                        <a:srgbClr val="FFFFFF"/>
                      </a:solidFill>
                    </a:uFill>
                  </a:rPr>
                  <a:t> </a:t>
                </a:r>
                <a:r>
                  <a:rPr lang="en-US" spc="-1" dirty="0" err="1">
                    <a:uFill>
                      <a:solidFill>
                        <a:srgbClr val="FFFFFF"/>
                      </a:solidFill>
                    </a:uFill>
                  </a:rPr>
                  <a:t>permette</a:t>
                </a:r>
                <a:r>
                  <a:rPr lang="en-US" spc="-1" dirty="0">
                    <a:uFill>
                      <a:solidFill>
                        <a:srgbClr val="FFFFFF"/>
                      </a:solidFill>
                    </a:uFill>
                  </a:rPr>
                  <a:t> </a:t>
                </a:r>
                <a:r>
                  <a:rPr lang="en-US" spc="-1" dirty="0" err="1">
                    <a:uFill>
                      <a:solidFill>
                        <a:srgbClr val="FFFFFF"/>
                      </a:solidFill>
                    </a:uFill>
                  </a:rPr>
                  <a:t>l’indicizzazione</a:t>
                </a:r>
                <a:r>
                  <a:rPr lang="en-US" spc="-1" dirty="0">
                    <a:uFill>
                      <a:solidFill>
                        <a:srgbClr val="FFFFFF"/>
                      </a:solidFill>
                    </a:uFill>
                  </a:rPr>
                  <a:t> </a:t>
                </a:r>
                <a:r>
                  <a:rPr lang="en-US" spc="-1" dirty="0" err="1">
                    <a:uFill>
                      <a:solidFill>
                        <a:srgbClr val="FFFFFF"/>
                      </a:solidFill>
                    </a:uFill>
                  </a:rPr>
                  <a:t>delle</a:t>
                </a:r>
                <a:r>
                  <a:rPr lang="en-US" spc="-1" dirty="0">
                    <a:uFill>
                      <a:solidFill>
                        <a:srgbClr val="FFFFFF"/>
                      </a:solidFill>
                    </a:uFill>
                  </a:rPr>
                  <a:t> </a:t>
                </a:r>
                <a:r>
                  <a:rPr lang="en-US" spc="-1" dirty="0" err="1">
                    <a:uFill>
                      <a:solidFill>
                        <a:srgbClr val="FFFFFF"/>
                      </a:solidFill>
                    </a:uFill>
                  </a:rPr>
                  <a:t>pagine</a:t>
                </a:r>
                <a:r>
                  <a:rPr lang="en-US" spc="-1" dirty="0">
                    <a:uFill>
                      <a:solidFill>
                        <a:srgbClr val="FFFFFF"/>
                      </a:solidFill>
                    </a:uFill>
                  </a:rPr>
                  <a:t> Web.</a:t>
                </a:r>
              </a:p>
              <a:p>
                <a:pPr>
                  <a:lnSpc>
                    <a:spcPct val="100000"/>
                  </a:lnSpc>
                </a:pPr>
                <a:endParaRPr lang="en-US" spc="-1" dirty="0">
                  <a:uFill>
                    <a:solidFill>
                      <a:srgbClr val="FFFFFF"/>
                    </a:solidFill>
                  </a:uFill>
                </a:endParaRPr>
              </a:p>
              <a:p>
                <a:pPr marL="285750" indent="-285750">
                  <a:lnSpc>
                    <a:spcPct val="100000"/>
                  </a:lnSpc>
                  <a:buFont typeface="Arial" panose="020B0604020202020204" pitchFamily="34" charset="0"/>
                  <a:buChar char="•"/>
                </a:pPr>
                <a:r>
                  <a:rPr lang="en-US" spc="-1" dirty="0" err="1">
                    <a:uFill>
                      <a:solidFill>
                        <a:srgbClr val="FFFFFF"/>
                      </a:solidFill>
                    </a:uFill>
                  </a:rPr>
                  <a:t>Tecniche</a:t>
                </a:r>
                <a:r>
                  <a:rPr lang="en-US" spc="-1" dirty="0">
                    <a:uFill>
                      <a:solidFill>
                        <a:srgbClr val="FFFFFF"/>
                      </a:solidFill>
                    </a:uFill>
                  </a:rPr>
                  <a:t> di Crawling:</a:t>
                </a:r>
              </a:p>
              <a:p>
                <a:pPr marL="742950" lvl="1" indent="-285750">
                  <a:buFont typeface="Arial" panose="020B0604020202020204" pitchFamily="34" charset="0"/>
                  <a:buChar char="•"/>
                </a:pPr>
                <a:r>
                  <a:rPr lang="en-US" spc="-1" dirty="0" err="1">
                    <a:uFill>
                      <a:solidFill>
                        <a:srgbClr val="FFFFFF"/>
                      </a:solidFill>
                    </a:uFill>
                  </a:rPr>
                  <a:t>Tradizionale</a:t>
                </a:r>
                <a:endParaRPr lang="en-US" spc="-1" dirty="0">
                  <a:uFill>
                    <a:solidFill>
                      <a:srgbClr val="FFFFFF"/>
                    </a:solidFill>
                  </a:uFill>
                </a:endParaRPr>
              </a:p>
              <a:p>
                <a:pPr marL="742950" lvl="1" indent="-285750">
                  <a:buFont typeface="Arial" panose="020B0604020202020204" pitchFamily="34" charset="0"/>
                  <a:buChar char="•"/>
                </a:pPr>
                <a:r>
                  <a:rPr lang="en-US" spc="-1" dirty="0" err="1">
                    <a:uFill>
                      <a:solidFill>
                        <a:srgbClr val="FFFFFF"/>
                      </a:solidFill>
                    </a:uFill>
                  </a:rPr>
                  <a:t>Vincolo</a:t>
                </a:r>
                <a:r>
                  <a:rPr lang="en-US" spc="-1" dirty="0">
                    <a:uFill>
                      <a:solidFill>
                        <a:srgbClr val="FFFFFF"/>
                      </a:solidFill>
                    </a:uFill>
                  </a:rPr>
                  <a:t> </a:t>
                </a:r>
                <a:r>
                  <a:rPr lang="en-US" spc="-1" dirty="0" err="1">
                    <a:uFill>
                      <a:solidFill>
                        <a:srgbClr val="FFFFFF"/>
                      </a:solidFill>
                    </a:uFill>
                  </a:rPr>
                  <a:t>sulle</a:t>
                </a:r>
                <a:r>
                  <a:rPr lang="en-US" spc="-1" dirty="0">
                    <a:uFill>
                      <a:solidFill>
                        <a:srgbClr val="FFFFFF"/>
                      </a:solidFill>
                    </a:uFill>
                  </a:rPr>
                  <a:t> </a:t>
                </a:r>
                <a:r>
                  <a:rPr lang="en-US" spc="-1" dirty="0" err="1">
                    <a:solidFill>
                      <a:srgbClr val="FF3333"/>
                    </a:solidFill>
                    <a:uFill>
                      <a:solidFill>
                        <a:srgbClr val="FFFFFF"/>
                      </a:solidFill>
                    </a:uFill>
                  </a:rPr>
                  <a:t>Liste</a:t>
                </a:r>
                <a:r>
                  <a:rPr lang="en-US" spc="-1" dirty="0">
                    <a:solidFill>
                      <a:srgbClr val="FF3333"/>
                    </a:solidFill>
                    <a:uFill>
                      <a:solidFill>
                        <a:srgbClr val="FFFFFF"/>
                      </a:solidFill>
                    </a:uFill>
                  </a:rPr>
                  <a:t> Web</a:t>
                </a:r>
              </a:p>
              <a:p>
                <a:pPr marL="285750" indent="-285750">
                  <a:lnSpc>
                    <a:spcPct val="100000"/>
                  </a:lnSpc>
                  <a:buFont typeface="Arial" panose="020B0604020202020204" pitchFamily="34" charset="0"/>
                  <a:buChar char="•"/>
                </a:pPr>
                <a:endParaRPr lang="en-US" spc="-1" dirty="0">
                  <a:solidFill>
                    <a:srgbClr val="FF3333"/>
                  </a:solidFill>
                  <a:uFill>
                    <a:solidFill>
                      <a:srgbClr val="FFFFFF"/>
                    </a:solidFill>
                  </a:uFill>
                </a:endParaRPr>
              </a:p>
              <a:p>
                <a:pPr marL="285750" indent="-285750">
                  <a:lnSpc>
                    <a:spcPct val="100000"/>
                  </a:lnSpc>
                  <a:buFont typeface="Arial" panose="020B0604020202020204" pitchFamily="34" charset="0"/>
                  <a:buChar char="•"/>
                </a:pPr>
                <a:r>
                  <a:rPr lang="en-US" spc="-1" dirty="0">
                    <a:uFill>
                      <a:solidFill>
                        <a:srgbClr val="FFFFFF"/>
                      </a:solidFill>
                    </a:uFill>
                  </a:rPr>
                  <a:t>Dato un </a:t>
                </a:r>
                <a:r>
                  <a:rPr lang="en-US" spc="-1" dirty="0" err="1">
                    <a:uFill>
                      <a:solidFill>
                        <a:srgbClr val="FFFFFF"/>
                      </a:solidFill>
                    </a:uFill>
                  </a:rPr>
                  <a:t>grafo</a:t>
                </a:r>
                <a:r>
                  <a:rPr lang="en-US" spc="-1" dirty="0">
                    <a:uFill>
                      <a:solidFill>
                        <a:srgbClr val="FFFFFF"/>
                      </a:solidFill>
                    </a:uFill>
                  </a:rPr>
                  <a:t> Web </a:t>
                </a:r>
                <a14:m>
                  <m:oMath xmlns:m="http://schemas.openxmlformats.org/officeDocument/2006/math">
                    <m:r>
                      <a:rPr lang="it-IT" i="1" spc="-1">
                        <a:uFill>
                          <a:solidFill>
                            <a:srgbClr val="FFFFFF"/>
                          </a:solidFill>
                        </a:uFill>
                        <a:latin typeface="Cambria Math" panose="02040503050406030204" pitchFamily="18" charset="0"/>
                      </a:rPr>
                      <m:t>𝐺</m:t>
                    </m:r>
                    <m:r>
                      <a:rPr lang="it-IT" i="1" spc="-1">
                        <a:uFill>
                          <a:solidFill>
                            <a:srgbClr val="FFFFFF"/>
                          </a:solidFill>
                        </a:uFill>
                        <a:latin typeface="Cambria Math" panose="02040503050406030204" pitchFamily="18" charset="0"/>
                      </a:rPr>
                      <m:t>=(</m:t>
                    </m:r>
                    <m:r>
                      <a:rPr lang="it-IT" i="1" spc="-1">
                        <a:uFill>
                          <a:solidFill>
                            <a:srgbClr val="FFFFFF"/>
                          </a:solidFill>
                        </a:uFill>
                        <a:latin typeface="Cambria Math" panose="02040503050406030204" pitchFamily="18" charset="0"/>
                      </a:rPr>
                      <m:t>𝑉</m:t>
                    </m:r>
                    <m:r>
                      <a:rPr lang="it-IT" i="1" spc="-1">
                        <a:uFill>
                          <a:solidFill>
                            <a:srgbClr val="FFFFFF"/>
                          </a:solidFill>
                        </a:uFill>
                        <a:latin typeface="Cambria Math" panose="02040503050406030204" pitchFamily="18" charset="0"/>
                      </a:rPr>
                      <m:t>, </m:t>
                    </m:r>
                    <m:r>
                      <a:rPr lang="it-IT" i="1" spc="-1">
                        <a:uFill>
                          <a:solidFill>
                            <a:srgbClr val="FFFFFF"/>
                          </a:solidFill>
                        </a:uFill>
                        <a:latin typeface="Cambria Math" panose="02040503050406030204" pitchFamily="18" charset="0"/>
                      </a:rPr>
                      <m:t>𝐸</m:t>
                    </m:r>
                    <m:r>
                      <a:rPr lang="it-IT" i="1" spc="-1">
                        <a:uFill>
                          <a:solidFill>
                            <a:srgbClr val="FFFFFF"/>
                          </a:solidFill>
                        </a:uFill>
                        <a:latin typeface="Cambria Math" panose="02040503050406030204" pitchFamily="18" charset="0"/>
                      </a:rPr>
                      <m:t>)</m:t>
                    </m:r>
                  </m:oMath>
                </a14:m>
                <a:r>
                  <a:rPr lang="en-US" spc="-1" dirty="0">
                    <a:uFill>
                      <a:solidFill>
                        <a:srgbClr val="FFFFFF"/>
                      </a:solidFill>
                    </a:uFill>
                  </a:rPr>
                  <a:t>, </a:t>
                </a:r>
                <a:r>
                  <a:rPr lang="en-US" spc="-1" dirty="0" err="1">
                    <a:uFill>
                      <a:solidFill>
                        <a:srgbClr val="FFFFFF"/>
                      </a:solidFill>
                    </a:uFill>
                  </a:rPr>
                  <a:t>viene</a:t>
                </a:r>
                <a:r>
                  <a:rPr lang="en-US" spc="-1" dirty="0">
                    <a:uFill>
                      <a:solidFill>
                        <a:srgbClr val="FFFFFF"/>
                      </a:solidFill>
                    </a:uFill>
                  </a:rPr>
                  <a:t> </a:t>
                </a:r>
                <a:r>
                  <a:rPr lang="en-US" spc="-1" dirty="0" err="1">
                    <a:uFill>
                      <a:solidFill>
                        <a:srgbClr val="FFFFFF"/>
                      </a:solidFill>
                    </a:uFill>
                  </a:rPr>
                  <a:t>estratto</a:t>
                </a:r>
                <a:r>
                  <a:rPr lang="en-US" spc="-1" dirty="0">
                    <a:uFill>
                      <a:solidFill>
                        <a:srgbClr val="FFFFFF"/>
                      </a:solidFill>
                    </a:uFill>
                  </a:rPr>
                  <a:t> un </a:t>
                </a:r>
                <a:r>
                  <a:rPr lang="en-US" spc="-1" dirty="0" err="1">
                    <a:uFill>
                      <a:solidFill>
                        <a:srgbClr val="FFFFFF"/>
                      </a:solidFill>
                    </a:uFill>
                  </a:rPr>
                  <a:t>sottografo</a:t>
                </a:r>
                <a:r>
                  <a:rPr lang="en-US" spc="-1" dirty="0">
                    <a:uFill>
                      <a:solidFill>
                        <a:srgbClr val="FFFFFF"/>
                      </a:solidFill>
                    </a:uFill>
                  </a:rPr>
                  <a:t> G’ = (V’, E’) </a:t>
                </a:r>
                <a:r>
                  <a:rPr lang="en-US" spc="-1" dirty="0" err="1">
                    <a:uFill>
                      <a:solidFill>
                        <a:srgbClr val="FFFFFF"/>
                      </a:solidFill>
                    </a:uFill>
                  </a:rPr>
                  <a:t>avente</a:t>
                </a:r>
                <a:endParaRPr lang="en-US" spc="-1" dirty="0">
                  <a:uFill>
                    <a:solidFill>
                      <a:srgbClr val="FFFFFF"/>
                    </a:solidFill>
                  </a:uFill>
                </a:endParaRPr>
              </a:p>
              <a:p>
                <a:pPr>
                  <a:lnSpc>
                    <a:spcPct val="100000"/>
                  </a:lnSpc>
                </a:pPr>
                <a14:m>
                  <m:oMathPara xmlns:m="http://schemas.openxmlformats.org/officeDocument/2006/math">
                    <m:oMathParaPr>
                      <m:jc m:val="centerGroup"/>
                    </m:oMathParaPr>
                    <m:oMath xmlns:m="http://schemas.openxmlformats.org/officeDocument/2006/math">
                      <m:sSup>
                        <m:sSupPr>
                          <m:ctrlPr>
                            <a:rPr lang="it-IT" b="0" i="1" spc="-1" smtClean="0">
                              <a:solidFill>
                                <a:schemeClr val="tx1"/>
                              </a:solidFill>
                              <a:uFill>
                                <a:solidFill>
                                  <a:srgbClr val="FFFFFF"/>
                                </a:solidFill>
                              </a:uFill>
                              <a:latin typeface="Cambria Math" panose="02040503050406030204" pitchFamily="18" charset="0"/>
                            </a:rPr>
                          </m:ctrlPr>
                        </m:sSupPr>
                        <m:e>
                          <m:r>
                            <a:rPr lang="it-IT" b="0" i="1" spc="-1" smtClean="0">
                              <a:solidFill>
                                <a:schemeClr val="tx1"/>
                              </a:solidFill>
                              <a:uFill>
                                <a:solidFill>
                                  <a:srgbClr val="FFFFFF"/>
                                </a:solidFill>
                              </a:uFill>
                              <a:latin typeface="Cambria Math" panose="02040503050406030204" pitchFamily="18" charset="0"/>
                            </a:rPr>
                            <m:t>𝑉</m:t>
                          </m:r>
                        </m:e>
                        <m:sup>
                          <m:r>
                            <a:rPr lang="it-IT" b="0" i="1" spc="-1" smtClean="0">
                              <a:solidFill>
                                <a:schemeClr val="tx1"/>
                              </a:solidFill>
                              <a:uFill>
                                <a:solidFill>
                                  <a:srgbClr val="FFFFFF"/>
                                </a:solidFill>
                              </a:uFill>
                              <a:latin typeface="Cambria Math" panose="02040503050406030204" pitchFamily="18" charset="0"/>
                            </a:rPr>
                            <m:t>′</m:t>
                          </m:r>
                        </m:sup>
                      </m:sSup>
                      <m:r>
                        <a:rPr lang="it-IT" b="0" i="1" spc="-1" smtClean="0">
                          <a:solidFill>
                            <a:schemeClr val="tx1"/>
                          </a:solidFill>
                          <a:uFill>
                            <a:solidFill>
                              <a:srgbClr val="FFFFFF"/>
                            </a:solidFill>
                          </a:uFill>
                          <a:latin typeface="Cambria Math" panose="02040503050406030204" pitchFamily="18" charset="0"/>
                          <a:ea typeface="Cambria Math" panose="02040503050406030204" pitchFamily="18" charset="0"/>
                        </a:rPr>
                        <m:t>⊆</m:t>
                      </m:r>
                      <m:r>
                        <a:rPr lang="it-IT" b="0" i="1" spc="-1" smtClean="0">
                          <a:solidFill>
                            <a:schemeClr val="tx1"/>
                          </a:solidFill>
                          <a:uFill>
                            <a:solidFill>
                              <a:srgbClr val="FFFFFF"/>
                            </a:solidFill>
                          </a:uFill>
                          <a:latin typeface="Cambria Math" panose="02040503050406030204" pitchFamily="18" charset="0"/>
                          <a:ea typeface="Cambria Math" panose="02040503050406030204" pitchFamily="18" charset="0"/>
                        </a:rPr>
                        <m:t>𝑉</m:t>
                      </m:r>
                      <m:r>
                        <a:rPr lang="it-IT" b="0" i="1" spc="-1" smtClean="0">
                          <a:solidFill>
                            <a:schemeClr val="tx1"/>
                          </a:solidFill>
                          <a:uFill>
                            <a:solidFill>
                              <a:srgbClr val="FFFFFF"/>
                            </a:solidFill>
                          </a:uFill>
                          <a:latin typeface="Cambria Math" panose="02040503050406030204" pitchFamily="18" charset="0"/>
                          <a:ea typeface="Cambria Math" panose="02040503050406030204" pitchFamily="18" charset="0"/>
                        </a:rPr>
                        <m:t>, </m:t>
                      </m:r>
                      <m:sSup>
                        <m:sSupPr>
                          <m:ctrlPr>
                            <a:rPr lang="it-IT" b="0" i="1" spc="-1" smtClean="0">
                              <a:solidFill>
                                <a:schemeClr val="tx1"/>
                              </a:solidFill>
                              <a:uFill>
                                <a:solidFill>
                                  <a:srgbClr val="FFFFFF"/>
                                </a:solidFill>
                              </a:uFill>
                              <a:latin typeface="Cambria Math" panose="02040503050406030204" pitchFamily="18" charset="0"/>
                              <a:ea typeface="Cambria Math" panose="02040503050406030204" pitchFamily="18" charset="0"/>
                            </a:rPr>
                          </m:ctrlPr>
                        </m:sSupPr>
                        <m:e>
                          <m:r>
                            <a:rPr lang="it-IT" b="0" i="1" spc="-1" smtClean="0">
                              <a:solidFill>
                                <a:schemeClr val="tx1"/>
                              </a:solidFill>
                              <a:uFill>
                                <a:solidFill>
                                  <a:srgbClr val="FFFFFF"/>
                                </a:solidFill>
                              </a:uFill>
                              <a:latin typeface="Cambria Math" panose="02040503050406030204" pitchFamily="18" charset="0"/>
                              <a:ea typeface="Cambria Math" panose="02040503050406030204" pitchFamily="18" charset="0"/>
                            </a:rPr>
                            <m:t>𝐸</m:t>
                          </m:r>
                        </m:e>
                        <m:sup>
                          <m:r>
                            <a:rPr lang="it-IT" b="0" i="1" spc="-1" smtClean="0">
                              <a:solidFill>
                                <a:schemeClr val="tx1"/>
                              </a:solidFill>
                              <a:uFill>
                                <a:solidFill>
                                  <a:srgbClr val="FFFFFF"/>
                                </a:solidFill>
                              </a:uFill>
                              <a:latin typeface="Cambria Math" panose="02040503050406030204" pitchFamily="18" charset="0"/>
                              <a:ea typeface="Cambria Math" panose="02040503050406030204" pitchFamily="18" charset="0"/>
                            </a:rPr>
                            <m:t>′</m:t>
                          </m:r>
                        </m:sup>
                      </m:sSup>
                      <m:r>
                        <a:rPr lang="it-IT" b="0" i="1" spc="-1" smtClean="0">
                          <a:solidFill>
                            <a:schemeClr val="tx1"/>
                          </a:solidFill>
                          <a:uFill>
                            <a:solidFill>
                              <a:srgbClr val="FFFFFF"/>
                            </a:solidFill>
                          </a:uFill>
                          <a:latin typeface="Cambria Math" panose="02040503050406030204" pitchFamily="18" charset="0"/>
                          <a:ea typeface="Cambria Math" panose="02040503050406030204" pitchFamily="18" charset="0"/>
                        </a:rPr>
                        <m:t>⊆</m:t>
                      </m:r>
                      <m:r>
                        <a:rPr lang="it-IT" b="0" i="1" spc="-1" smtClean="0">
                          <a:solidFill>
                            <a:schemeClr val="tx1"/>
                          </a:solidFill>
                          <a:uFill>
                            <a:solidFill>
                              <a:srgbClr val="FFFFFF"/>
                            </a:solidFill>
                          </a:uFill>
                          <a:latin typeface="Cambria Math" panose="02040503050406030204" pitchFamily="18" charset="0"/>
                          <a:ea typeface="Cambria Math" panose="02040503050406030204" pitchFamily="18" charset="0"/>
                        </a:rPr>
                        <m:t>𝐸</m:t>
                      </m:r>
                    </m:oMath>
                  </m:oMathPara>
                </a14:m>
                <a:endParaRPr lang="en-US" spc="-1" dirty="0">
                  <a:solidFill>
                    <a:schemeClr val="tx1"/>
                  </a:solidFill>
                  <a:uFill>
                    <a:solidFill>
                      <a:srgbClr val="FFFFFF"/>
                    </a:solidFill>
                  </a:uFill>
                </a:endParaRPr>
              </a:p>
              <a:p>
                <a:pPr>
                  <a:lnSpc>
                    <a:spcPct val="100000"/>
                  </a:lnSpc>
                </a:pPr>
                <a:endParaRPr lang="en-US" spc="-1" dirty="0">
                  <a:uFill>
                    <a:solidFill>
                      <a:srgbClr val="FFFFFF"/>
                    </a:solidFill>
                  </a:uFill>
                </a:endParaRPr>
              </a:p>
              <a:p>
                <a:pPr marL="285750" indent="-285750">
                  <a:lnSpc>
                    <a:spcPct val="100000"/>
                  </a:lnSpc>
                  <a:buFont typeface="Arial" panose="020B0604020202020204" pitchFamily="34" charset="0"/>
                  <a:buChar char="•"/>
                </a:pPr>
                <a:r>
                  <a:rPr lang="en-US" spc="-1" dirty="0" err="1">
                    <a:uFill>
                      <a:solidFill>
                        <a:srgbClr val="FFFFFF"/>
                      </a:solidFill>
                    </a:uFill>
                  </a:rPr>
                  <a:t>Gli</a:t>
                </a:r>
                <a:r>
                  <a:rPr lang="en-US" spc="-1" dirty="0">
                    <a:uFill>
                      <a:solidFill>
                        <a:srgbClr val="FFFFFF"/>
                      </a:solidFill>
                    </a:uFill>
                  </a:rPr>
                  <a:t> URL </a:t>
                </a:r>
                <a:r>
                  <a:rPr lang="en-US" spc="-1" dirty="0" err="1">
                    <a:uFill>
                      <a:solidFill>
                        <a:srgbClr val="FFFFFF"/>
                      </a:solidFill>
                    </a:uFill>
                  </a:rPr>
                  <a:t>vanno</a:t>
                </a:r>
                <a:r>
                  <a:rPr lang="en-US" spc="-1" dirty="0">
                    <a:uFill>
                      <a:solidFill>
                        <a:srgbClr val="FFFFFF"/>
                      </a:solidFill>
                    </a:uFill>
                  </a:rPr>
                  <a:t> </a:t>
                </a:r>
                <a:r>
                  <a:rPr lang="en-US" spc="-1" dirty="0" err="1">
                    <a:solidFill>
                      <a:srgbClr val="FF3333"/>
                    </a:solidFill>
                    <a:uFill>
                      <a:solidFill>
                        <a:srgbClr val="FFFFFF"/>
                      </a:solidFill>
                    </a:uFill>
                  </a:rPr>
                  <a:t>normalizzati</a:t>
                </a:r>
                <a:r>
                  <a:rPr lang="en-US" spc="-1" dirty="0">
                    <a:uFill>
                      <a:solidFill>
                        <a:srgbClr val="FFFFFF"/>
                      </a:solidFill>
                    </a:uFill>
                  </a:rPr>
                  <a:t> per </a:t>
                </a:r>
                <a:r>
                  <a:rPr lang="en-US" spc="-1" dirty="0" err="1">
                    <a:uFill>
                      <a:solidFill>
                        <a:srgbClr val="FFFFFF"/>
                      </a:solidFill>
                    </a:uFill>
                  </a:rPr>
                  <a:t>evitare</a:t>
                </a:r>
                <a:r>
                  <a:rPr lang="en-US" spc="-1" dirty="0">
                    <a:uFill>
                      <a:solidFill>
                        <a:srgbClr val="FFFFFF"/>
                      </a:solidFill>
                    </a:uFill>
                  </a:rPr>
                  <a:t> </a:t>
                </a:r>
                <a:r>
                  <a:rPr lang="en-US" spc="-1" dirty="0" err="1">
                    <a:uFill>
                      <a:solidFill>
                        <a:srgbClr val="FFFFFF"/>
                      </a:solidFill>
                    </a:uFill>
                  </a:rPr>
                  <a:t>che</a:t>
                </a:r>
                <a:r>
                  <a:rPr lang="en-US" spc="-1" dirty="0">
                    <a:uFill>
                      <a:solidFill>
                        <a:srgbClr val="FFFFFF"/>
                      </a:solidFill>
                    </a:uFill>
                  </a:rPr>
                  <a:t> </a:t>
                </a:r>
                <a:r>
                  <a:rPr lang="en-US" spc="-1" dirty="0" err="1">
                    <a:uFill>
                      <a:solidFill>
                        <a:srgbClr val="FFFFFF"/>
                      </a:solidFill>
                    </a:uFill>
                  </a:rPr>
                  <a:t>il</a:t>
                </a:r>
                <a:r>
                  <a:rPr lang="en-US" spc="-1" dirty="0">
                    <a:uFill>
                      <a:solidFill>
                        <a:srgbClr val="FFFFFF"/>
                      </a:solidFill>
                    </a:uFill>
                  </a:rPr>
                  <a:t> Crawler li </a:t>
                </a:r>
                <a:r>
                  <a:rPr lang="en-US" spc="-1" dirty="0" err="1">
                    <a:uFill>
                      <a:solidFill>
                        <a:srgbClr val="FFFFFF"/>
                      </a:solidFill>
                    </a:uFill>
                  </a:rPr>
                  <a:t>analizzi</a:t>
                </a:r>
                <a:r>
                  <a:rPr lang="en-US" spc="-1" dirty="0">
                    <a:uFill>
                      <a:solidFill>
                        <a:srgbClr val="FFFFFF"/>
                      </a:solidFill>
                    </a:uFill>
                  </a:rPr>
                  <a:t> </a:t>
                </a:r>
                <a:r>
                  <a:rPr lang="en-US" spc="-1" dirty="0" err="1">
                    <a:uFill>
                      <a:solidFill>
                        <a:srgbClr val="FFFFFF"/>
                      </a:solidFill>
                    </a:uFill>
                  </a:rPr>
                  <a:t>più</a:t>
                </a:r>
                <a:r>
                  <a:rPr lang="en-US" spc="-1" dirty="0">
                    <a:uFill>
                      <a:solidFill>
                        <a:srgbClr val="FFFFFF"/>
                      </a:solidFill>
                    </a:uFill>
                  </a:rPr>
                  <a:t> di </a:t>
                </a:r>
                <a:r>
                  <a:rPr lang="en-US" spc="-1" dirty="0" err="1">
                    <a:uFill>
                      <a:solidFill>
                        <a:srgbClr val="FFFFFF"/>
                      </a:solidFill>
                    </a:uFill>
                  </a:rPr>
                  <a:t>una</a:t>
                </a:r>
                <a:r>
                  <a:rPr lang="en-US" spc="-1" dirty="0">
                    <a:uFill>
                      <a:solidFill>
                        <a:srgbClr val="FFFFFF"/>
                      </a:solidFill>
                    </a:uFill>
                  </a:rPr>
                  <a:t> </a:t>
                </a:r>
                <a:r>
                  <a:rPr lang="en-US" spc="-1" dirty="0" err="1">
                    <a:uFill>
                      <a:solidFill>
                        <a:srgbClr val="FFFFFF"/>
                      </a:solidFill>
                    </a:uFill>
                  </a:rPr>
                  <a:t>volta</a:t>
                </a:r>
                <a:r>
                  <a:rPr lang="en-US" spc="-1" dirty="0">
                    <a:uFill>
                      <a:solidFill>
                        <a:srgbClr val="FFFFFF"/>
                      </a:solidFill>
                    </a:uFill>
                  </a:rPr>
                  <a:t>. </a:t>
                </a:r>
                <a:r>
                  <a:rPr lang="en-US" spc="-1" dirty="0" err="1">
                    <a:uFill>
                      <a:solidFill>
                        <a:srgbClr val="FFFFFF"/>
                      </a:solidFill>
                    </a:uFill>
                  </a:rPr>
                  <a:t>Esempio</a:t>
                </a:r>
                <a:r>
                  <a:rPr lang="en-US" spc="-1" dirty="0">
                    <a:uFill>
                      <a:solidFill>
                        <a:srgbClr val="FFFFFF"/>
                      </a:solidFill>
                    </a:uFill>
                  </a:rPr>
                  <a:t>:</a:t>
                </a:r>
              </a:p>
              <a:p>
                <a:r>
                  <a:rPr lang="en-US" spc="-1" dirty="0">
                    <a:uFill>
                      <a:solidFill>
                        <a:srgbClr val="FFFFFF"/>
                      </a:solidFill>
                    </a:uFill>
                  </a:rPr>
                  <a:t>    </a:t>
                </a:r>
                <a:r>
                  <a:rPr lang="it-IT" dirty="0">
                    <a:effectLst>
                      <a:outerShdw blurRad="38100" dist="38100" dir="2700000" algn="tl">
                        <a:srgbClr val="000000">
                          <a:alpha val="43137"/>
                        </a:srgbClr>
                      </a:outerShdw>
                    </a:effectLst>
                  </a:rPr>
                  <a:t>http://www.facebook.com/</a:t>
                </a:r>
              </a:p>
              <a:p>
                <a:r>
                  <a:rPr lang="it-IT" dirty="0"/>
                  <a:t>    </a:t>
                </a:r>
                <a:r>
                  <a:rPr lang="it-IT" dirty="0">
                    <a:effectLst>
                      <a:outerShdw blurRad="38100" dist="38100" dir="2700000" algn="tl">
                        <a:srgbClr val="000000">
                          <a:alpha val="43137"/>
                        </a:srgbClr>
                      </a:outerShdw>
                    </a:effectLst>
                  </a:rPr>
                  <a:t>facebook.com/</a:t>
                </a:r>
                <a:endParaRPr lang="en-US" spc="-1" dirty="0">
                  <a:effectLst>
                    <a:outerShdw blurRad="38100" dist="38100" dir="2700000" algn="tl">
                      <a:srgbClr val="000000">
                        <a:alpha val="43137"/>
                      </a:srgbClr>
                    </a:outerShdw>
                  </a:effectLst>
                  <a:uFill>
                    <a:solidFill>
                      <a:srgbClr val="FFFFFF"/>
                    </a:solidFill>
                  </a:uFill>
                </a:endParaRPr>
              </a:p>
            </p:txBody>
          </p:sp>
        </mc:Choice>
        <mc:Fallback xmlns="">
          <p:sp>
            <p:nvSpPr>
              <p:cNvPr id="205" name="CustomShape 3"/>
              <p:cNvSpPr>
                <a:spLocks noRot="1" noChangeAspect="1" noMove="1" noResize="1" noEditPoints="1" noAdjustHandles="1" noChangeArrowheads="1" noChangeShapeType="1" noTextEdit="1"/>
              </p:cNvSpPr>
              <p:nvPr/>
            </p:nvSpPr>
            <p:spPr>
              <a:xfrm>
                <a:off x="417240" y="1356840"/>
                <a:ext cx="4202261" cy="4937082"/>
              </a:xfrm>
              <a:prstGeom prst="rect">
                <a:avLst/>
              </a:prstGeom>
              <a:blipFill>
                <a:blip r:embed="rId3"/>
                <a:stretch>
                  <a:fillRect l="-870" t="-742" r="-2609" b="-4450"/>
                </a:stretch>
              </a:blipFill>
              <a:ln>
                <a:noFill/>
              </a:ln>
            </p:spPr>
            <p:txBody>
              <a:bodyPr/>
              <a:lstStyle/>
              <a:p>
                <a:r>
                  <a:rPr lang="it-IT">
                    <a:noFill/>
                  </a:rPr>
                  <a:t> </a:t>
                </a:r>
              </a:p>
            </p:txBody>
          </p:sp>
        </mc:Fallback>
      </mc:AlternateContent>
      <p:pic>
        <p:nvPicPr>
          <p:cNvPr id="3" name="Immagin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51073" y="1098468"/>
            <a:ext cx="4150426" cy="5362705"/>
          </a:xfrm>
          <a:prstGeom prst="rect">
            <a:avLst/>
          </a:prstGeom>
        </p:spPr>
      </p:pic>
    </p:spTree>
    <p:extLst>
      <p:ext uri="{BB962C8B-B14F-4D97-AF65-F5344CB8AC3E}">
        <p14:creationId xmlns:p14="http://schemas.microsoft.com/office/powerpoint/2010/main" val="1105541618"/>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a:solidFill>
                  <a:srgbClr val="17375E"/>
                </a:solidFill>
                <a:uFill>
                  <a:solidFill>
                    <a:srgbClr val="FFFFFF"/>
                  </a:solidFill>
                </a:uFill>
                <a:latin typeface="Calibri"/>
                <a:ea typeface="DejaVu Sans"/>
              </a:rPr>
              <a:t>Feature construction</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8</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554480"/>
            <a:ext cx="8288640" cy="4739442"/>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a:uFill>
                  <a:solidFill>
                    <a:srgbClr val="FFFFFF"/>
                  </a:solidFill>
                </a:uFill>
              </a:rPr>
              <a:t>Una </a:t>
            </a:r>
            <a:r>
              <a:rPr lang="en-US" spc="-1" dirty="0" err="1">
                <a:uFill>
                  <a:solidFill>
                    <a:srgbClr val="FFFFFF"/>
                  </a:solidFill>
                </a:uFill>
              </a:rPr>
              <a:t>volta</a:t>
            </a:r>
            <a:r>
              <a:rPr lang="en-US" spc="-1" dirty="0">
                <a:uFill>
                  <a:solidFill>
                    <a:srgbClr val="FFFFFF"/>
                  </a:solidFill>
                </a:uFill>
              </a:rPr>
              <a:t> </a:t>
            </a:r>
            <a:r>
              <a:rPr lang="en-US" spc="-1" dirty="0" err="1">
                <a:uFill>
                  <a:solidFill>
                    <a:srgbClr val="FFFFFF"/>
                  </a:solidFill>
                </a:uFill>
              </a:rPr>
              <a:t>concluso</a:t>
            </a:r>
            <a:r>
              <a:rPr lang="en-US" spc="-1" dirty="0">
                <a:uFill>
                  <a:solidFill>
                    <a:srgbClr val="FFFFFF"/>
                  </a:solidFill>
                </a:uFill>
              </a:rPr>
              <a:t> </a:t>
            </a:r>
            <a:r>
              <a:rPr lang="en-US" spc="-1" dirty="0" err="1">
                <a:uFill>
                  <a:solidFill>
                    <a:srgbClr val="FFFFFF"/>
                  </a:solidFill>
                </a:uFill>
              </a:rPr>
              <a:t>il</a:t>
            </a:r>
            <a:r>
              <a:rPr lang="en-US" spc="-1" dirty="0">
                <a:uFill>
                  <a:solidFill>
                    <a:srgbClr val="FFFFFF"/>
                  </a:solidFill>
                </a:uFill>
              </a:rPr>
              <a:t> </a:t>
            </a:r>
            <a:r>
              <a:rPr lang="en-US" spc="-1" dirty="0" err="1">
                <a:uFill>
                  <a:solidFill>
                    <a:srgbClr val="FFFFFF"/>
                  </a:solidFill>
                </a:uFill>
              </a:rPr>
              <a:t>processo</a:t>
            </a:r>
            <a:r>
              <a:rPr lang="en-US" spc="-1" dirty="0">
                <a:uFill>
                  <a:solidFill>
                    <a:srgbClr val="FFFFFF"/>
                  </a:solidFill>
                </a:uFill>
              </a:rPr>
              <a:t> di Crawling, </a:t>
            </a:r>
            <a:r>
              <a:rPr lang="en-US" spc="-1" dirty="0" err="1">
                <a:uFill>
                  <a:solidFill>
                    <a:srgbClr val="FFFFFF"/>
                  </a:solidFill>
                </a:uFill>
              </a:rPr>
              <a:t>viene</a:t>
            </a:r>
            <a:r>
              <a:rPr lang="en-US" spc="-1" dirty="0">
                <a:uFill>
                  <a:solidFill>
                    <a:srgbClr val="FFFFFF"/>
                  </a:solidFill>
                </a:uFill>
              </a:rPr>
              <a:t> </a:t>
            </a:r>
            <a:r>
              <a:rPr lang="en-US" spc="-1" dirty="0" err="1">
                <a:uFill>
                  <a:solidFill>
                    <a:srgbClr val="FFFFFF"/>
                  </a:solidFill>
                </a:uFill>
              </a:rPr>
              <a:t>prodotto</a:t>
            </a:r>
            <a:r>
              <a:rPr lang="en-US" spc="-1" dirty="0">
                <a:uFill>
                  <a:solidFill>
                    <a:srgbClr val="FFFFFF"/>
                  </a:solidFill>
                </a:uFill>
              </a:rPr>
              <a:t> </a:t>
            </a:r>
            <a:r>
              <a:rPr lang="en-US" spc="-1" dirty="0" err="1">
                <a:uFill>
                  <a:solidFill>
                    <a:srgbClr val="FFFFFF"/>
                  </a:solidFill>
                </a:uFill>
              </a:rPr>
              <a:t>il</a:t>
            </a:r>
            <a:r>
              <a:rPr lang="en-US" spc="-1" dirty="0">
                <a:uFill>
                  <a:solidFill>
                    <a:srgbClr val="FFFFFF"/>
                  </a:solidFill>
                </a:uFill>
              </a:rPr>
              <a:t> </a:t>
            </a:r>
            <a:r>
              <a:rPr lang="en-US" spc="-1" dirty="0" err="1">
                <a:uFill>
                  <a:solidFill>
                    <a:srgbClr val="FFFFFF"/>
                  </a:solidFill>
                </a:uFill>
              </a:rPr>
              <a:t>grafo</a:t>
            </a:r>
            <a:r>
              <a:rPr lang="en-US" spc="-1" dirty="0">
                <a:uFill>
                  <a:solidFill>
                    <a:srgbClr val="FFFFFF"/>
                  </a:solidFill>
                </a:uFill>
              </a:rPr>
              <a:t> del </a:t>
            </a:r>
            <a:r>
              <a:rPr lang="en-US" spc="-1" dirty="0" err="1">
                <a:uFill>
                  <a:solidFill>
                    <a:srgbClr val="FFFFFF"/>
                  </a:solidFill>
                </a:uFill>
              </a:rPr>
              <a:t>sito</a:t>
            </a:r>
            <a:r>
              <a:rPr lang="en-US" spc="-1" dirty="0">
                <a:uFill>
                  <a:solidFill>
                    <a:srgbClr val="FFFFFF"/>
                  </a:solidFill>
                </a:uFill>
              </a:rPr>
              <a:t> Web e </a:t>
            </a:r>
            <a:r>
              <a:rPr lang="en-US" spc="-1" dirty="0" err="1">
                <a:uFill>
                  <a:solidFill>
                    <a:srgbClr val="FFFFFF"/>
                  </a:solidFill>
                </a:uFill>
              </a:rPr>
              <a:t>il</a:t>
            </a:r>
            <a:r>
              <a:rPr lang="en-US" spc="-1" dirty="0">
                <a:uFill>
                  <a:solidFill>
                    <a:srgbClr val="FFFFFF"/>
                  </a:solidFill>
                </a:uFill>
              </a:rPr>
              <a:t> </a:t>
            </a:r>
            <a:r>
              <a:rPr lang="en-US" spc="-1" dirty="0" err="1">
                <a:uFill>
                  <a:solidFill>
                    <a:srgbClr val="FFFFFF"/>
                  </a:solidFill>
                </a:uFill>
              </a:rPr>
              <a:t>contenuto</a:t>
            </a:r>
            <a:r>
              <a:rPr lang="en-US" spc="-1" dirty="0">
                <a:uFill>
                  <a:solidFill>
                    <a:srgbClr val="FFFFFF"/>
                  </a:solidFill>
                </a:uFill>
              </a:rPr>
              <a:t> </a:t>
            </a:r>
            <a:r>
              <a:rPr lang="en-US" spc="-1" dirty="0" err="1">
                <a:uFill>
                  <a:solidFill>
                    <a:srgbClr val="FFFFFF"/>
                  </a:solidFill>
                </a:uFill>
              </a:rPr>
              <a:t>testuale</a:t>
            </a:r>
            <a:r>
              <a:rPr lang="en-US" spc="-1" dirty="0">
                <a:uFill>
                  <a:solidFill>
                    <a:srgbClr val="FFFFFF"/>
                  </a:solidFill>
                </a:uFill>
              </a:rPr>
              <a:t> di </a:t>
            </a:r>
            <a:r>
              <a:rPr lang="en-US" spc="-1" dirty="0" err="1">
                <a:uFill>
                  <a:solidFill>
                    <a:srgbClr val="FFFFFF"/>
                  </a:solidFill>
                </a:uFill>
              </a:rPr>
              <a:t>ogni</a:t>
            </a:r>
            <a:r>
              <a:rPr lang="en-US" spc="-1" dirty="0">
                <a:uFill>
                  <a:solidFill>
                    <a:srgbClr val="FFFFFF"/>
                  </a:solidFill>
                </a:uFill>
              </a:rPr>
              <a:t> </a:t>
            </a:r>
            <a:r>
              <a:rPr lang="en-US" spc="-1" dirty="0" err="1">
                <a:uFill>
                  <a:solidFill>
                    <a:srgbClr val="FFFFFF"/>
                  </a:solidFill>
                </a:uFill>
              </a:rPr>
              <a:t>singola</a:t>
            </a:r>
            <a:r>
              <a:rPr lang="en-US" spc="-1" dirty="0">
                <a:uFill>
                  <a:solidFill>
                    <a:srgbClr val="FFFFFF"/>
                  </a:solidFill>
                </a:uFill>
              </a:rPr>
              <a:t> </a:t>
            </a:r>
            <a:r>
              <a:rPr lang="en-US" spc="-1" dirty="0" err="1">
                <a:uFill>
                  <a:solidFill>
                    <a:srgbClr val="FFFFFF"/>
                  </a:solidFill>
                </a:uFill>
              </a:rPr>
              <a:t>pagina</a:t>
            </a:r>
            <a:r>
              <a:rPr lang="en-US" spc="-1" dirty="0">
                <a:uFill>
                  <a:solidFill>
                    <a:srgbClr val="FFFFFF"/>
                  </a:solidFill>
                </a:uFill>
              </a:rPr>
              <a:t> del </a:t>
            </a:r>
            <a:r>
              <a:rPr lang="en-US" spc="-1" dirty="0" err="1">
                <a:uFill>
                  <a:solidFill>
                    <a:srgbClr val="FFFFFF"/>
                  </a:solidFill>
                </a:uFill>
              </a:rPr>
              <a:t>sito</a:t>
            </a:r>
            <a:r>
              <a:rPr lang="en-US" spc="-1" dirty="0">
                <a:uFill>
                  <a:solidFill>
                    <a:srgbClr val="FFFFFF"/>
                  </a:solidFill>
                </a:uFill>
              </a:rPr>
              <a:t>.</a:t>
            </a:r>
          </a:p>
          <a:p>
            <a:pPr>
              <a:lnSpc>
                <a:spcPct val="100000"/>
              </a:lnSpc>
            </a:pPr>
            <a:endParaRPr lang="en-US" spc="-1" dirty="0">
              <a:uFill>
                <a:solidFill>
                  <a:srgbClr val="FFFFFF"/>
                </a:solidFill>
              </a:uFill>
            </a:endParaRPr>
          </a:p>
          <a:p>
            <a:pPr>
              <a:lnSpc>
                <a:spcPct val="100000"/>
              </a:lnSpc>
            </a:pPr>
            <a:r>
              <a:rPr lang="en-US" spc="-1" dirty="0" err="1">
                <a:uFill>
                  <a:solidFill>
                    <a:srgbClr val="FFFFFF"/>
                  </a:solidFill>
                </a:uFill>
              </a:rPr>
              <a:t>Viene</a:t>
            </a:r>
            <a:r>
              <a:rPr lang="en-US" spc="-1" dirty="0">
                <a:uFill>
                  <a:solidFill>
                    <a:srgbClr val="FFFFFF"/>
                  </a:solidFill>
                </a:uFill>
              </a:rPr>
              <a:t> </a:t>
            </a:r>
            <a:r>
              <a:rPr lang="en-US" spc="-1" dirty="0" err="1">
                <a:uFill>
                  <a:solidFill>
                    <a:srgbClr val="FFFFFF"/>
                  </a:solidFill>
                </a:uFill>
              </a:rPr>
              <a:t>costruito</a:t>
            </a:r>
            <a:r>
              <a:rPr lang="en-US" spc="-1" dirty="0">
                <a:uFill>
                  <a:solidFill>
                    <a:srgbClr val="FFFFFF"/>
                  </a:solidFill>
                </a:uFill>
              </a:rPr>
              <a:t> un dataset </a:t>
            </a:r>
            <a:r>
              <a:rPr lang="en-US" spc="-1" dirty="0" err="1">
                <a:uFill>
                  <a:solidFill>
                    <a:srgbClr val="FFFFFF"/>
                  </a:solidFill>
                </a:uFill>
              </a:rPr>
              <a:t>basato</a:t>
            </a:r>
            <a:r>
              <a:rPr lang="en-US" spc="-1" dirty="0">
                <a:uFill>
                  <a:solidFill>
                    <a:srgbClr val="FFFFFF"/>
                  </a:solidFill>
                </a:uFill>
              </a:rPr>
              <a:t> </a:t>
            </a:r>
            <a:r>
              <a:rPr lang="en-US" spc="-1" dirty="0" err="1">
                <a:uFill>
                  <a:solidFill>
                    <a:srgbClr val="FFFFFF"/>
                  </a:solidFill>
                </a:uFill>
              </a:rPr>
              <a:t>sulle</a:t>
            </a:r>
            <a:r>
              <a:rPr lang="en-US" spc="-1" dirty="0">
                <a:uFill>
                  <a:solidFill>
                    <a:srgbClr val="FFFFFF"/>
                  </a:solidFill>
                </a:uFill>
              </a:rPr>
              <a:t> </a:t>
            </a:r>
            <a:r>
              <a:rPr lang="en-US" spc="-1" dirty="0" err="1">
                <a:uFill>
                  <a:solidFill>
                    <a:srgbClr val="FFFFFF"/>
                  </a:solidFill>
                </a:uFill>
              </a:rPr>
              <a:t>rappresentazioni</a:t>
            </a:r>
            <a:r>
              <a:rPr lang="en-US" spc="-1" dirty="0">
                <a:uFill>
                  <a:solidFill>
                    <a:srgbClr val="FFFFFF"/>
                  </a:solidFill>
                </a:uFill>
              </a:rPr>
              <a:t> </a:t>
            </a:r>
            <a:r>
              <a:rPr lang="en-US" spc="-1" dirty="0" err="1">
                <a:uFill>
                  <a:solidFill>
                    <a:srgbClr val="FFFFFF"/>
                  </a:solidFill>
                </a:uFill>
              </a:rPr>
              <a:t>vettoriali</a:t>
            </a:r>
            <a:r>
              <a:rPr lang="en-US" spc="-1" dirty="0">
                <a:uFill>
                  <a:solidFill>
                    <a:srgbClr val="FFFFFF"/>
                  </a:solidFill>
                </a:uFill>
              </a:rPr>
              <a:t>:</a:t>
            </a:r>
          </a:p>
          <a:p>
            <a:pPr marL="285750" indent="-285750">
              <a:lnSpc>
                <a:spcPct val="100000"/>
              </a:lnSpc>
              <a:buFont typeface="Arial" panose="020B0604020202020204" pitchFamily="34" charset="0"/>
              <a:buChar char="•"/>
            </a:pPr>
            <a:r>
              <a:rPr lang="en-US" spc="-1" dirty="0">
                <a:uFill>
                  <a:solidFill>
                    <a:srgbClr val="FFFFFF"/>
                  </a:solidFill>
                </a:uFill>
              </a:rPr>
              <a:t>Relative </a:t>
            </a:r>
            <a:r>
              <a:rPr lang="en-US" spc="-1" dirty="0" err="1">
                <a:uFill>
                  <a:solidFill>
                    <a:srgbClr val="FFFFFF"/>
                  </a:solidFill>
                </a:uFill>
              </a:rPr>
              <a:t>alle</a:t>
            </a:r>
            <a:r>
              <a:rPr lang="en-US" spc="-1" dirty="0">
                <a:uFill>
                  <a:solidFill>
                    <a:srgbClr val="FFFFFF"/>
                  </a:solidFill>
                </a:uFill>
              </a:rPr>
              <a:t> </a:t>
            </a:r>
            <a:r>
              <a:rPr lang="en-US" spc="-1" dirty="0" err="1">
                <a:solidFill>
                  <a:srgbClr val="FF3333"/>
                </a:solidFill>
                <a:uFill>
                  <a:solidFill>
                    <a:srgbClr val="FFFFFF"/>
                  </a:solidFill>
                </a:uFill>
              </a:rPr>
              <a:t>informazioni</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della</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struttura</a:t>
            </a:r>
            <a:endParaRPr lang="en-US" spc="-1" dirty="0">
              <a:solidFill>
                <a:srgbClr val="FF3333"/>
              </a:solidFill>
              <a:uFill>
                <a:solidFill>
                  <a:srgbClr val="FFFFFF"/>
                </a:solidFill>
              </a:uFill>
            </a:endParaRPr>
          </a:p>
          <a:p>
            <a:pPr marL="742950" lvl="1" indent="-285750">
              <a:buFont typeface="Arial" panose="020B0604020202020204" pitchFamily="34" charset="0"/>
              <a:buChar char="•"/>
            </a:pPr>
            <a:r>
              <a:rPr lang="en-US" spc="-1" dirty="0">
                <a:uFill>
                  <a:solidFill>
                    <a:srgbClr val="FFFFFF"/>
                  </a:solidFill>
                </a:uFill>
              </a:rPr>
              <a:t>Word2Vec Skip-Gram, </a:t>
            </a:r>
            <a:r>
              <a:rPr lang="en-US" spc="-1" dirty="0" err="1">
                <a:uFill>
                  <a:solidFill>
                    <a:srgbClr val="FFFFFF"/>
                  </a:solidFill>
                </a:uFill>
              </a:rPr>
              <a:t>applicato</a:t>
            </a:r>
            <a:r>
              <a:rPr lang="en-US" spc="-1" dirty="0">
                <a:uFill>
                  <a:solidFill>
                    <a:srgbClr val="FFFFFF"/>
                  </a:solidFill>
                </a:uFill>
              </a:rPr>
              <a:t> </a:t>
            </a:r>
            <a:r>
              <a:rPr lang="en-US" spc="-1" dirty="0" err="1">
                <a:uFill>
                  <a:solidFill>
                    <a:srgbClr val="FFFFFF"/>
                  </a:solidFill>
                </a:uFill>
              </a:rPr>
              <a:t>sulle</a:t>
            </a:r>
            <a:r>
              <a:rPr lang="en-US" spc="-1" dirty="0">
                <a:uFill>
                  <a:solidFill>
                    <a:srgbClr val="FFFFFF"/>
                  </a:solidFill>
                </a:uFill>
              </a:rPr>
              <a:t> </a:t>
            </a:r>
            <a:r>
              <a:rPr lang="en-US" spc="-1" dirty="0" err="1">
                <a:uFill>
                  <a:solidFill>
                    <a:srgbClr val="FFFFFF"/>
                  </a:solidFill>
                </a:uFill>
              </a:rPr>
              <a:t>sequenze</a:t>
            </a:r>
            <a:r>
              <a:rPr lang="en-US" spc="-1" dirty="0">
                <a:uFill>
                  <a:solidFill>
                    <a:srgbClr val="FFFFFF"/>
                  </a:solidFill>
                </a:uFill>
              </a:rPr>
              <a:t> di URL generate </a:t>
            </a:r>
            <a:r>
              <a:rPr lang="en-US" spc="-1" dirty="0" err="1">
                <a:uFill>
                  <a:solidFill>
                    <a:srgbClr val="FFFFFF"/>
                  </a:solidFill>
                </a:uFill>
              </a:rPr>
              <a:t>attraverso</a:t>
            </a:r>
            <a:r>
              <a:rPr lang="en-US" spc="-1" dirty="0">
                <a:uFill>
                  <a:solidFill>
                    <a:srgbClr val="FFFFFF"/>
                  </a:solidFill>
                </a:uFill>
              </a:rPr>
              <a:t> Random Walk standard</a:t>
            </a:r>
          </a:p>
          <a:p>
            <a:pPr marL="742950" lvl="1" indent="-285750">
              <a:buFont typeface="Arial" panose="020B0604020202020204" pitchFamily="34" charset="0"/>
              <a:buChar char="•"/>
            </a:pPr>
            <a:r>
              <a:rPr lang="en-US" spc="-1" dirty="0">
                <a:uFill>
                  <a:solidFill>
                    <a:srgbClr val="FFFFFF"/>
                  </a:solidFill>
                </a:uFill>
              </a:rPr>
              <a:t>Word2Vec Skip-Gram </a:t>
            </a:r>
            <a:r>
              <a:rPr lang="en-US" spc="-1" dirty="0" err="1">
                <a:uFill>
                  <a:solidFill>
                    <a:srgbClr val="FFFFFF"/>
                  </a:solidFill>
                </a:uFill>
              </a:rPr>
              <a:t>modificato</a:t>
            </a:r>
            <a:r>
              <a:rPr lang="en-US" spc="-1" dirty="0">
                <a:uFill>
                  <a:solidFill>
                    <a:srgbClr val="FFFFFF"/>
                  </a:solidFill>
                </a:uFill>
              </a:rPr>
              <a:t>, </a:t>
            </a:r>
            <a:r>
              <a:rPr lang="en-US" spc="-1" dirty="0" err="1">
                <a:uFill>
                  <a:solidFill>
                    <a:srgbClr val="FFFFFF"/>
                  </a:solidFill>
                </a:uFill>
              </a:rPr>
              <a:t>applicato</a:t>
            </a:r>
            <a:r>
              <a:rPr lang="en-US" spc="-1" dirty="0">
                <a:uFill>
                  <a:solidFill>
                    <a:srgbClr val="FFFFFF"/>
                  </a:solidFill>
                </a:uFill>
              </a:rPr>
              <a:t> </a:t>
            </a:r>
            <a:r>
              <a:rPr lang="en-US" spc="-1" dirty="0" err="1">
                <a:uFill>
                  <a:solidFill>
                    <a:srgbClr val="FFFFFF"/>
                  </a:solidFill>
                </a:uFill>
              </a:rPr>
              <a:t>sulle</a:t>
            </a:r>
            <a:r>
              <a:rPr lang="en-US" spc="-1" dirty="0">
                <a:uFill>
                  <a:solidFill>
                    <a:srgbClr val="FFFFFF"/>
                  </a:solidFill>
                </a:uFill>
              </a:rPr>
              <a:t> </a:t>
            </a:r>
            <a:r>
              <a:rPr lang="en-US" spc="-1" dirty="0" err="1">
                <a:uFill>
                  <a:solidFill>
                    <a:srgbClr val="FFFFFF"/>
                  </a:solidFill>
                </a:uFill>
              </a:rPr>
              <a:t>sequenze</a:t>
            </a:r>
            <a:r>
              <a:rPr lang="en-US" spc="-1" dirty="0">
                <a:uFill>
                  <a:solidFill>
                    <a:srgbClr val="FFFFFF"/>
                  </a:solidFill>
                </a:uFill>
              </a:rPr>
              <a:t> di URL generate </a:t>
            </a:r>
            <a:r>
              <a:rPr lang="en-US" spc="-1" dirty="0" err="1">
                <a:uFill>
                  <a:solidFill>
                    <a:srgbClr val="FFFFFF"/>
                  </a:solidFill>
                </a:uFill>
              </a:rPr>
              <a:t>attraverso</a:t>
            </a:r>
            <a:r>
              <a:rPr lang="en-US" spc="-1" dirty="0">
                <a:uFill>
                  <a:solidFill>
                    <a:srgbClr val="FFFFFF"/>
                  </a:solidFill>
                </a:uFill>
              </a:rPr>
              <a:t> Random Walk a </a:t>
            </a:r>
            <a:r>
              <a:rPr lang="en-US" spc="-1" dirty="0" err="1">
                <a:uFill>
                  <a:solidFill>
                    <a:srgbClr val="FFFFFF"/>
                  </a:solidFill>
                </a:uFill>
              </a:rPr>
              <a:t>partenza</a:t>
            </a:r>
            <a:r>
              <a:rPr lang="en-US" spc="-1" dirty="0">
                <a:uFill>
                  <a:solidFill>
                    <a:srgbClr val="FFFFFF"/>
                  </a:solidFill>
                </a:uFill>
              </a:rPr>
              <a:t> </a:t>
            </a:r>
            <a:r>
              <a:rPr lang="en-US" spc="-1" dirty="0" err="1">
                <a:uFill>
                  <a:solidFill>
                    <a:srgbClr val="FFFFFF"/>
                  </a:solidFill>
                </a:uFill>
              </a:rPr>
              <a:t>fissa</a:t>
            </a:r>
            <a:endParaRPr lang="en-US" spc="-1" dirty="0">
              <a:uFill>
                <a:solidFill>
                  <a:srgbClr val="FFFFFF"/>
                </a:solidFill>
              </a:uFill>
            </a:endParaRPr>
          </a:p>
          <a:p>
            <a:pPr marL="742950" lvl="1" indent="-285750">
              <a:buFont typeface="Arial" panose="020B0604020202020204" pitchFamily="34" charset="0"/>
              <a:buChar char="•"/>
            </a:pPr>
            <a:r>
              <a:rPr lang="en-US" spc="-1" dirty="0">
                <a:uFill>
                  <a:solidFill>
                    <a:srgbClr val="FFFFFF"/>
                  </a:solidFill>
                </a:uFill>
              </a:rPr>
              <a:t>LINE</a:t>
            </a:r>
          </a:p>
          <a:p>
            <a:pPr marL="285750" indent="-285750">
              <a:lnSpc>
                <a:spcPct val="100000"/>
              </a:lnSpc>
              <a:buFont typeface="Arial" panose="020B0604020202020204" pitchFamily="34" charset="0"/>
              <a:buChar char="•"/>
            </a:pPr>
            <a:r>
              <a:rPr lang="en-US" spc="-1" dirty="0">
                <a:uFill>
                  <a:solidFill>
                    <a:srgbClr val="FFFFFF"/>
                  </a:solidFill>
                </a:uFill>
              </a:rPr>
              <a:t>Relative </a:t>
            </a:r>
            <a:r>
              <a:rPr lang="en-US" spc="-1" dirty="0" err="1">
                <a:uFill>
                  <a:solidFill>
                    <a:srgbClr val="FFFFFF"/>
                  </a:solidFill>
                </a:uFill>
              </a:rPr>
              <a:t>alle</a:t>
            </a:r>
            <a:r>
              <a:rPr lang="en-US" spc="-1" dirty="0">
                <a:uFill>
                  <a:solidFill>
                    <a:srgbClr val="FFFFFF"/>
                  </a:solidFill>
                </a:uFill>
              </a:rPr>
              <a:t> </a:t>
            </a:r>
            <a:r>
              <a:rPr lang="en-US" spc="-1" dirty="0" err="1">
                <a:solidFill>
                  <a:srgbClr val="FF3333"/>
                </a:solidFill>
                <a:uFill>
                  <a:solidFill>
                    <a:srgbClr val="FFFFFF"/>
                  </a:solidFill>
                </a:uFill>
              </a:rPr>
              <a:t>informazioni</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testuali</a:t>
            </a:r>
            <a:endParaRPr lang="en-US" spc="-1" dirty="0">
              <a:solidFill>
                <a:srgbClr val="FF3333"/>
              </a:solidFill>
              <a:uFill>
                <a:solidFill>
                  <a:srgbClr val="FFFFFF"/>
                </a:solidFill>
              </a:uFill>
            </a:endParaRPr>
          </a:p>
          <a:p>
            <a:pPr marL="742950" lvl="1" indent="-285750">
              <a:buFont typeface="Arial" panose="020B0604020202020204" pitchFamily="34" charset="0"/>
              <a:buChar char="•"/>
            </a:pPr>
            <a:r>
              <a:rPr lang="en-US" spc="-1" dirty="0" err="1">
                <a:uFill>
                  <a:solidFill>
                    <a:srgbClr val="FFFFFF"/>
                  </a:solidFill>
                </a:uFill>
              </a:rPr>
              <a:t>Tf-Idf</a:t>
            </a:r>
            <a:endParaRPr lang="en-US" spc="-1" dirty="0">
              <a:uFill>
                <a:solidFill>
                  <a:srgbClr val="FFFFFF"/>
                </a:solidFill>
              </a:uFill>
            </a:endParaRPr>
          </a:p>
          <a:p>
            <a:pPr marL="742950" lvl="1" indent="-285750">
              <a:buFont typeface="Arial" panose="020B0604020202020204" pitchFamily="34" charset="0"/>
              <a:buChar char="•"/>
            </a:pPr>
            <a:r>
              <a:rPr lang="en-US" spc="-1" dirty="0">
                <a:uFill>
                  <a:solidFill>
                    <a:srgbClr val="FFFFFF"/>
                  </a:solidFill>
                </a:uFill>
              </a:rPr>
              <a:t>Doc2Vec</a:t>
            </a:r>
          </a:p>
          <a:p>
            <a:pPr marL="285750" indent="-285750">
              <a:buFont typeface="Arial" panose="020B0604020202020204" pitchFamily="34" charset="0"/>
              <a:buChar char="•"/>
            </a:pPr>
            <a:r>
              <a:rPr lang="en-US" spc="-1" dirty="0">
                <a:uFill>
                  <a:solidFill>
                    <a:srgbClr val="FFFFFF"/>
                  </a:solidFill>
                </a:uFill>
              </a:rPr>
              <a:t>Combinate</a:t>
            </a:r>
          </a:p>
          <a:p>
            <a:pPr marL="742950" lvl="1" indent="-285750">
              <a:buFont typeface="Arial" panose="020B0604020202020204" pitchFamily="34" charset="0"/>
              <a:buChar char="•"/>
            </a:pPr>
            <a:r>
              <a:rPr lang="en-US" spc="-1" dirty="0">
                <a:uFill>
                  <a:solidFill>
                    <a:srgbClr val="FFFFFF"/>
                  </a:solidFill>
                </a:uFill>
              </a:rPr>
              <a:t>Relative </a:t>
            </a:r>
            <a:r>
              <a:rPr lang="en-US" spc="-1" dirty="0" err="1">
                <a:uFill>
                  <a:solidFill>
                    <a:srgbClr val="FFFFFF"/>
                  </a:solidFill>
                </a:uFill>
              </a:rPr>
              <a:t>sia</a:t>
            </a:r>
            <a:r>
              <a:rPr lang="en-US" spc="-1" dirty="0">
                <a:uFill>
                  <a:solidFill>
                    <a:srgbClr val="FFFFFF"/>
                  </a:solidFill>
                </a:uFill>
              </a:rPr>
              <a:t> </a:t>
            </a:r>
            <a:r>
              <a:rPr lang="en-US" spc="-1" dirty="0" err="1">
                <a:uFill>
                  <a:solidFill>
                    <a:srgbClr val="FFFFFF"/>
                  </a:solidFill>
                </a:uFill>
              </a:rPr>
              <a:t>alle</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informazioni</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della</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struttura</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che</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testuali</a:t>
            </a:r>
            <a:endParaRPr lang="en-US" spc="-1" dirty="0">
              <a:uFill>
                <a:solidFill>
                  <a:srgbClr val="FFFFFF"/>
                </a:solidFill>
              </a:uFill>
            </a:endParaRPr>
          </a:p>
        </p:txBody>
      </p:sp>
    </p:spTree>
    <p:extLst>
      <p:ext uri="{BB962C8B-B14F-4D97-AF65-F5344CB8AC3E}">
        <p14:creationId xmlns:p14="http://schemas.microsoft.com/office/powerpoint/2010/main" val="219574358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17240" y="220320"/>
            <a:ext cx="7210440" cy="1136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100000"/>
              </a:lnSpc>
            </a:pPr>
            <a:r>
              <a:rPr lang="en-US" sz="4400" b="0" strike="noStrike" spc="-1" dirty="0" err="1">
                <a:solidFill>
                  <a:srgbClr val="17375E"/>
                </a:solidFill>
                <a:uFill>
                  <a:solidFill>
                    <a:srgbClr val="FFFFFF"/>
                  </a:solidFill>
                </a:uFill>
                <a:latin typeface="Calibri"/>
                <a:ea typeface="DejaVu Sans"/>
              </a:rPr>
              <a:t>Rappresentare</a:t>
            </a:r>
            <a:r>
              <a:rPr lang="en-US" sz="4400" b="0" strike="noStrike" spc="-1" dirty="0">
                <a:solidFill>
                  <a:srgbClr val="17375E"/>
                </a:solidFill>
                <a:uFill>
                  <a:solidFill>
                    <a:srgbClr val="FFFFFF"/>
                  </a:solidFill>
                </a:uFill>
                <a:latin typeface="Calibri"/>
                <a:ea typeface="DejaVu Sans"/>
              </a:rPr>
              <a:t> la </a:t>
            </a:r>
            <a:r>
              <a:rPr lang="en-US" sz="4400" b="0" strike="noStrike" spc="-1" dirty="0" err="1">
                <a:solidFill>
                  <a:srgbClr val="17375E"/>
                </a:solidFill>
                <a:uFill>
                  <a:solidFill>
                    <a:srgbClr val="FFFFFF"/>
                  </a:solidFill>
                </a:uFill>
                <a:latin typeface="Calibri"/>
                <a:ea typeface="DejaVu Sans"/>
              </a:rPr>
              <a:t>struttura</a:t>
            </a:r>
            <a:r>
              <a:rPr lang="en-US" sz="4400" b="0" strike="noStrike" spc="-1" dirty="0">
                <a:solidFill>
                  <a:srgbClr val="17375E"/>
                </a:solidFill>
                <a:uFill>
                  <a:solidFill>
                    <a:srgbClr val="FFFFFF"/>
                  </a:solidFill>
                </a:uFill>
                <a:latin typeface="Calibri"/>
                <a:ea typeface="DejaVu Sans"/>
              </a:rPr>
              <a:t>: Random Walk</a:t>
            </a:r>
            <a:endParaRPr lang="en-US" sz="1800" b="0" strike="noStrike" spc="-1" dirty="0">
              <a:solidFill>
                <a:srgbClr val="000000"/>
              </a:solidFill>
              <a:uFill>
                <a:solidFill>
                  <a:srgbClr val="FFFFFF"/>
                </a:solidFill>
              </a:uFill>
              <a:latin typeface="Arial"/>
            </a:endParaRPr>
          </a:p>
        </p:txBody>
      </p:sp>
      <p:sp>
        <p:nvSpPr>
          <p:cNvPr id="204" name="CustomShape 2"/>
          <p:cNvSpPr/>
          <p:nvPr/>
        </p:nvSpPr>
        <p:spPr>
          <a:xfrm>
            <a:off x="7010280" y="6492960"/>
            <a:ext cx="2131560" cy="362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C28A8A1-76D7-45D4-AB5C-A9B97A5A865A}" type="slidenum">
              <a:rPr lang="en-US" sz="1200" b="0" strike="noStrike" spc="-1">
                <a:solidFill>
                  <a:srgbClr val="F2F2F2"/>
                </a:solidFill>
                <a:uFill>
                  <a:solidFill>
                    <a:srgbClr val="FFFFFF"/>
                  </a:solidFill>
                </a:uFill>
                <a:latin typeface="Calibri"/>
                <a:ea typeface="DejaVu Sans"/>
              </a:rPr>
              <a:t>9</a:t>
            </a:fld>
            <a:endParaRPr lang="en-US" sz="1800" b="0" strike="noStrike" spc="-1" dirty="0">
              <a:solidFill>
                <a:srgbClr val="000000"/>
              </a:solidFill>
              <a:uFill>
                <a:solidFill>
                  <a:srgbClr val="FFFFFF"/>
                </a:solidFill>
              </a:uFill>
              <a:latin typeface="Arial"/>
            </a:endParaRPr>
          </a:p>
        </p:txBody>
      </p:sp>
      <p:sp>
        <p:nvSpPr>
          <p:cNvPr id="205" name="CustomShape 3"/>
          <p:cNvSpPr/>
          <p:nvPr/>
        </p:nvSpPr>
        <p:spPr>
          <a:xfrm>
            <a:off x="417240" y="1554480"/>
            <a:ext cx="4036007" cy="4454434"/>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pc="-1" dirty="0">
                <a:uFill>
                  <a:solidFill>
                    <a:srgbClr val="FFFFFF"/>
                  </a:solidFill>
                </a:uFill>
              </a:rPr>
              <a:t>Il Random Walk è </a:t>
            </a:r>
            <a:r>
              <a:rPr lang="en-US" spc="-1" dirty="0" err="1">
                <a:uFill>
                  <a:solidFill>
                    <a:srgbClr val="FFFFFF"/>
                  </a:solidFill>
                </a:uFill>
              </a:rPr>
              <a:t>una</a:t>
            </a:r>
            <a:r>
              <a:rPr lang="en-US" spc="-1" dirty="0">
                <a:uFill>
                  <a:solidFill>
                    <a:srgbClr val="FFFFFF"/>
                  </a:solidFill>
                </a:uFill>
              </a:rPr>
              <a:t> </a:t>
            </a:r>
            <a:r>
              <a:rPr lang="en-US" spc="-1" dirty="0" err="1">
                <a:solidFill>
                  <a:srgbClr val="FF3333"/>
                </a:solidFill>
                <a:uFill>
                  <a:solidFill>
                    <a:srgbClr val="FFFFFF"/>
                  </a:solidFill>
                </a:uFill>
              </a:rPr>
              <a:t>passeggiata</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aleatoria</a:t>
            </a:r>
            <a:r>
              <a:rPr lang="en-US" spc="-1" dirty="0">
                <a:uFill>
                  <a:solidFill>
                    <a:srgbClr val="FFFFFF"/>
                  </a:solidFill>
                </a:uFill>
              </a:rPr>
              <a:t>, </a:t>
            </a:r>
            <a:r>
              <a:rPr lang="en-US" spc="-1" dirty="0" err="1">
                <a:uFill>
                  <a:solidFill>
                    <a:srgbClr val="FFFFFF"/>
                  </a:solidFill>
                </a:uFill>
              </a:rPr>
              <a:t>usata</a:t>
            </a:r>
            <a:r>
              <a:rPr lang="en-US" spc="-1" dirty="0">
                <a:uFill>
                  <a:solidFill>
                    <a:srgbClr val="FFFFFF"/>
                  </a:solidFill>
                </a:uFill>
              </a:rPr>
              <a:t> per </a:t>
            </a:r>
            <a:r>
              <a:rPr lang="en-US" spc="-1" dirty="0" err="1">
                <a:uFill>
                  <a:solidFill>
                    <a:srgbClr val="FFFFFF"/>
                  </a:solidFill>
                </a:uFill>
              </a:rPr>
              <a:t>l’esplorazione</a:t>
            </a:r>
            <a:r>
              <a:rPr lang="en-US" spc="-1" dirty="0">
                <a:uFill>
                  <a:solidFill>
                    <a:srgbClr val="FFFFFF"/>
                  </a:solidFill>
                </a:uFill>
              </a:rPr>
              <a:t> del </a:t>
            </a:r>
            <a:r>
              <a:rPr lang="en-US" spc="-1" dirty="0" err="1">
                <a:uFill>
                  <a:solidFill>
                    <a:srgbClr val="FFFFFF"/>
                  </a:solidFill>
                </a:uFill>
              </a:rPr>
              <a:t>grafo</a:t>
            </a:r>
            <a:r>
              <a:rPr lang="en-US" spc="-1" dirty="0">
                <a:uFill>
                  <a:solidFill>
                    <a:srgbClr val="FFFFFF"/>
                  </a:solidFill>
                </a:uFill>
              </a:rPr>
              <a:t> del </a:t>
            </a:r>
            <a:r>
              <a:rPr lang="en-US" spc="-1" dirty="0" err="1">
                <a:uFill>
                  <a:solidFill>
                    <a:srgbClr val="FFFFFF"/>
                  </a:solidFill>
                </a:uFill>
              </a:rPr>
              <a:t>sito</a:t>
            </a:r>
            <a:r>
              <a:rPr lang="en-US" spc="-1" dirty="0">
                <a:uFill>
                  <a:solidFill>
                    <a:srgbClr val="FFFFFF"/>
                  </a:solidFill>
                </a:uFill>
              </a:rPr>
              <a:t> Web. </a:t>
            </a:r>
          </a:p>
          <a:p>
            <a:pPr>
              <a:lnSpc>
                <a:spcPct val="100000"/>
              </a:lnSpc>
            </a:pPr>
            <a:endParaRPr lang="en-US" spc="-1" dirty="0">
              <a:uFill>
                <a:solidFill>
                  <a:srgbClr val="FFFFFF"/>
                </a:solidFill>
              </a:uFill>
            </a:endParaRPr>
          </a:p>
          <a:p>
            <a:pPr>
              <a:lnSpc>
                <a:spcPct val="100000"/>
              </a:lnSpc>
            </a:pPr>
            <a:r>
              <a:rPr lang="en-US" spc="-1" dirty="0" err="1">
                <a:uFill>
                  <a:solidFill>
                    <a:srgbClr val="FFFFFF"/>
                  </a:solidFill>
                </a:uFill>
              </a:rPr>
              <a:t>Vengono</a:t>
            </a:r>
            <a:r>
              <a:rPr lang="en-US" spc="-1" dirty="0">
                <a:uFill>
                  <a:solidFill>
                    <a:srgbClr val="FFFFFF"/>
                  </a:solidFill>
                </a:uFill>
              </a:rPr>
              <a:t> generate </a:t>
            </a:r>
            <a:r>
              <a:rPr lang="en-US" spc="-1" dirty="0" err="1">
                <a:uFill>
                  <a:solidFill>
                    <a:srgbClr val="FFFFFF"/>
                  </a:solidFill>
                </a:uFill>
              </a:rPr>
              <a:t>sequenze</a:t>
            </a:r>
            <a:r>
              <a:rPr lang="en-US" spc="-1" dirty="0">
                <a:uFill>
                  <a:solidFill>
                    <a:srgbClr val="FFFFFF"/>
                  </a:solidFill>
                </a:uFill>
              </a:rPr>
              <a:t> di URL, </a:t>
            </a:r>
            <a:r>
              <a:rPr lang="en-US" spc="-1" dirty="0" err="1">
                <a:uFill>
                  <a:solidFill>
                    <a:srgbClr val="FFFFFF"/>
                  </a:solidFill>
                </a:uFill>
              </a:rPr>
              <a:t>partendo</a:t>
            </a:r>
            <a:r>
              <a:rPr lang="en-US" spc="-1" dirty="0">
                <a:uFill>
                  <a:solidFill>
                    <a:srgbClr val="FFFFFF"/>
                  </a:solidFill>
                </a:uFill>
              </a:rPr>
              <a:t> da un </a:t>
            </a:r>
            <a:r>
              <a:rPr lang="en-US" spc="-1" dirty="0" err="1">
                <a:uFill>
                  <a:solidFill>
                    <a:srgbClr val="FFFFFF"/>
                  </a:solidFill>
                </a:uFill>
              </a:rPr>
              <a:t>nodo</a:t>
            </a:r>
            <a:r>
              <a:rPr lang="en-US" spc="-1" dirty="0">
                <a:uFill>
                  <a:solidFill>
                    <a:srgbClr val="FFFFFF"/>
                  </a:solidFill>
                </a:uFill>
              </a:rPr>
              <a:t> del </a:t>
            </a:r>
            <a:r>
              <a:rPr lang="en-US" spc="-1" dirty="0" err="1">
                <a:uFill>
                  <a:solidFill>
                    <a:srgbClr val="FFFFFF"/>
                  </a:solidFill>
                </a:uFill>
              </a:rPr>
              <a:t>grafo</a:t>
            </a:r>
            <a:r>
              <a:rPr lang="en-US" spc="-1" dirty="0">
                <a:uFill>
                  <a:solidFill>
                    <a:srgbClr val="FFFFFF"/>
                  </a:solidFill>
                </a:uFill>
              </a:rPr>
              <a:t> e </a:t>
            </a:r>
            <a:r>
              <a:rPr lang="en-US" spc="-1" dirty="0" err="1">
                <a:uFill>
                  <a:solidFill>
                    <a:srgbClr val="FFFFFF"/>
                  </a:solidFill>
                </a:uFill>
              </a:rPr>
              <a:t>seguendo</a:t>
            </a:r>
            <a:r>
              <a:rPr lang="en-US" spc="-1" dirty="0">
                <a:uFill>
                  <a:solidFill>
                    <a:srgbClr val="FFFFFF"/>
                  </a:solidFill>
                </a:uFill>
              </a:rPr>
              <a:t> </a:t>
            </a:r>
            <a:r>
              <a:rPr lang="en-US" spc="-1" dirty="0" err="1">
                <a:uFill>
                  <a:solidFill>
                    <a:srgbClr val="FFFFFF"/>
                  </a:solidFill>
                </a:uFill>
              </a:rPr>
              <a:t>ricorsivamente</a:t>
            </a:r>
            <a:r>
              <a:rPr lang="en-US" spc="-1" dirty="0">
                <a:uFill>
                  <a:solidFill>
                    <a:srgbClr val="FFFFFF"/>
                  </a:solidFill>
                </a:uFill>
              </a:rPr>
              <a:t> un hyperlink </a:t>
            </a:r>
            <a:r>
              <a:rPr lang="en-US" spc="-1" dirty="0" err="1">
                <a:uFill>
                  <a:solidFill>
                    <a:srgbClr val="FFFFFF"/>
                  </a:solidFill>
                </a:uFill>
              </a:rPr>
              <a:t>casuale</a:t>
            </a:r>
            <a:r>
              <a:rPr lang="en-US" spc="-1" dirty="0">
                <a:uFill>
                  <a:solidFill>
                    <a:srgbClr val="FFFFFF"/>
                  </a:solidFill>
                </a:uFill>
              </a:rPr>
              <a:t> </a:t>
            </a:r>
            <a:r>
              <a:rPr lang="en-US" spc="-1" dirty="0" err="1">
                <a:uFill>
                  <a:solidFill>
                    <a:srgbClr val="FFFFFF"/>
                  </a:solidFill>
                </a:uFill>
              </a:rPr>
              <a:t>fino</a:t>
            </a:r>
            <a:r>
              <a:rPr lang="en-US" spc="-1" dirty="0">
                <a:uFill>
                  <a:solidFill>
                    <a:srgbClr val="FFFFFF"/>
                  </a:solidFill>
                </a:uFill>
              </a:rPr>
              <a:t> ad un </a:t>
            </a:r>
            <a:r>
              <a:rPr lang="en-US" spc="-1" dirty="0" err="1">
                <a:uFill>
                  <a:solidFill>
                    <a:srgbClr val="FFFFFF"/>
                  </a:solidFill>
                </a:uFill>
              </a:rPr>
              <a:t>limite</a:t>
            </a:r>
            <a:r>
              <a:rPr lang="en-US" spc="-1" dirty="0">
                <a:uFill>
                  <a:solidFill>
                    <a:srgbClr val="FFFFFF"/>
                  </a:solidFill>
                </a:uFill>
              </a:rPr>
              <a:t> </a:t>
            </a:r>
            <a:r>
              <a:rPr lang="en-US" spc="-1" dirty="0" err="1">
                <a:uFill>
                  <a:solidFill>
                    <a:srgbClr val="FFFFFF"/>
                  </a:solidFill>
                </a:uFill>
              </a:rPr>
              <a:t>prefissato</a:t>
            </a:r>
            <a:r>
              <a:rPr lang="en-US" spc="-1" dirty="0">
                <a:uFill>
                  <a:solidFill>
                    <a:srgbClr val="FFFFFF"/>
                  </a:solidFill>
                </a:uFill>
              </a:rPr>
              <a:t>.</a:t>
            </a:r>
          </a:p>
          <a:p>
            <a:pPr>
              <a:lnSpc>
                <a:spcPct val="100000"/>
              </a:lnSpc>
            </a:pPr>
            <a:endParaRPr lang="en-US" spc="-1" dirty="0">
              <a:uFill>
                <a:solidFill>
                  <a:srgbClr val="FFFFFF"/>
                </a:solidFill>
              </a:uFill>
            </a:endParaRPr>
          </a:p>
          <a:p>
            <a:pPr>
              <a:lnSpc>
                <a:spcPct val="100000"/>
              </a:lnSpc>
            </a:pPr>
            <a:r>
              <a:rPr lang="en-US" spc="-1" dirty="0">
                <a:uFill>
                  <a:solidFill>
                    <a:srgbClr val="FFFFFF"/>
                  </a:solidFill>
                </a:uFill>
              </a:rPr>
              <a:t>Due </a:t>
            </a:r>
            <a:r>
              <a:rPr lang="en-US" spc="-1" dirty="0" err="1">
                <a:uFill>
                  <a:solidFill>
                    <a:srgbClr val="FFFFFF"/>
                  </a:solidFill>
                </a:uFill>
              </a:rPr>
              <a:t>tipologie</a:t>
            </a:r>
            <a:r>
              <a:rPr lang="en-US" spc="-1" dirty="0">
                <a:uFill>
                  <a:solidFill>
                    <a:srgbClr val="FFFFFF"/>
                  </a:solidFill>
                </a:uFill>
              </a:rPr>
              <a:t>:</a:t>
            </a:r>
          </a:p>
          <a:p>
            <a:pPr marL="285750" indent="-285750">
              <a:lnSpc>
                <a:spcPct val="100000"/>
              </a:lnSpc>
              <a:buFont typeface="Arial" panose="020B0604020202020204" pitchFamily="34" charset="0"/>
              <a:buChar char="•"/>
            </a:pPr>
            <a:r>
              <a:rPr lang="en-US" spc="-1" dirty="0">
                <a:uFill>
                  <a:solidFill>
                    <a:srgbClr val="FFFFFF"/>
                  </a:solidFill>
                </a:uFill>
              </a:rPr>
              <a:t>Random Walk </a:t>
            </a:r>
            <a:r>
              <a:rPr lang="en-US" spc="-1" dirty="0">
                <a:solidFill>
                  <a:srgbClr val="FF3333"/>
                </a:solidFill>
                <a:uFill>
                  <a:solidFill>
                    <a:srgbClr val="FFFFFF"/>
                  </a:solidFill>
                </a:uFill>
              </a:rPr>
              <a:t>standard</a:t>
            </a:r>
          </a:p>
          <a:p>
            <a:pPr marL="285750" indent="-285750">
              <a:lnSpc>
                <a:spcPct val="100000"/>
              </a:lnSpc>
              <a:buFont typeface="Arial" panose="020B0604020202020204" pitchFamily="34" charset="0"/>
              <a:buChar char="•"/>
            </a:pPr>
            <a:r>
              <a:rPr lang="en-US" spc="-1" dirty="0">
                <a:uFill>
                  <a:solidFill>
                    <a:srgbClr val="FFFFFF"/>
                  </a:solidFill>
                </a:uFill>
              </a:rPr>
              <a:t>Random Walk </a:t>
            </a:r>
            <a:r>
              <a:rPr lang="en-US" spc="-1" dirty="0">
                <a:solidFill>
                  <a:srgbClr val="FF3333"/>
                </a:solidFill>
                <a:uFill>
                  <a:solidFill>
                    <a:srgbClr val="FFFFFF"/>
                  </a:solidFill>
                </a:uFill>
              </a:rPr>
              <a:t>a </a:t>
            </a:r>
            <a:r>
              <a:rPr lang="en-US" spc="-1" dirty="0" err="1">
                <a:solidFill>
                  <a:srgbClr val="FF3333"/>
                </a:solidFill>
                <a:uFill>
                  <a:solidFill>
                    <a:srgbClr val="FFFFFF"/>
                  </a:solidFill>
                </a:uFill>
              </a:rPr>
              <a:t>partenza</a:t>
            </a:r>
            <a:r>
              <a:rPr lang="en-US" spc="-1" dirty="0">
                <a:solidFill>
                  <a:srgbClr val="FF3333"/>
                </a:solidFill>
                <a:uFill>
                  <a:solidFill>
                    <a:srgbClr val="FFFFFF"/>
                  </a:solidFill>
                </a:uFill>
              </a:rPr>
              <a:t> </a:t>
            </a:r>
            <a:r>
              <a:rPr lang="en-US" spc="-1" dirty="0" err="1">
                <a:solidFill>
                  <a:srgbClr val="FF3333"/>
                </a:solidFill>
                <a:uFill>
                  <a:solidFill>
                    <a:srgbClr val="FFFFFF"/>
                  </a:solidFill>
                </a:uFill>
              </a:rPr>
              <a:t>fissa</a:t>
            </a:r>
            <a:endParaRPr lang="en-US" spc="-1" dirty="0">
              <a:solidFill>
                <a:srgbClr val="FF3333"/>
              </a:solidFill>
              <a:uFill>
                <a:solidFill>
                  <a:srgbClr val="FFFFFF"/>
                </a:solidFill>
              </a:uFill>
            </a:endParaRPr>
          </a:p>
        </p:txBody>
      </p:sp>
      <p:pic>
        <p:nvPicPr>
          <p:cNvPr id="2050" name="Picture 2" descr="http://www.mrgeek.me/wp-content/uploads/2014/04/directed-graph.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53247" y="2023554"/>
            <a:ext cx="4257304" cy="2648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0456865"/>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CaricamentoEsempio</Template>
  <TotalTime>6167</TotalTime>
  <Words>4863</Words>
  <Application>Microsoft Office PowerPoint</Application>
  <PresentationFormat>Presentazione su schermo (4:3)</PresentationFormat>
  <Paragraphs>336</Paragraphs>
  <Slides>21</Slides>
  <Notes>21</Notes>
  <HiddenSlides>0</HiddenSlides>
  <MMClips>0</MMClips>
  <ScaleCrop>false</ScaleCrop>
  <HeadingPairs>
    <vt:vector size="6" baseType="variant">
      <vt:variant>
        <vt:lpstr>Caratteri utilizzati</vt:lpstr>
      </vt:variant>
      <vt:variant>
        <vt:i4>7</vt:i4>
      </vt:variant>
      <vt:variant>
        <vt:lpstr>Tema</vt:lpstr>
      </vt:variant>
      <vt:variant>
        <vt:i4>2</vt:i4>
      </vt:variant>
      <vt:variant>
        <vt:lpstr>Titoli diapositive</vt:lpstr>
      </vt:variant>
      <vt:variant>
        <vt:i4>21</vt:i4>
      </vt:variant>
    </vt:vector>
  </HeadingPairs>
  <TitlesOfParts>
    <vt:vector size="30" baseType="lpstr">
      <vt:lpstr>Arial</vt:lpstr>
      <vt:lpstr>Calibri</vt:lpstr>
      <vt:lpstr>Cambria Math</vt:lpstr>
      <vt:lpstr>DejaVu Sans</vt:lpstr>
      <vt:lpstr>Symbol</vt:lpstr>
      <vt:lpstr>Times New Roman</vt:lpstr>
      <vt:lpstr>Wingdings</vt:lpstr>
      <vt:lpstr>Office Theme</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Oracle Business Intelligence Analytics</dc:title>
  <dc:subject/>
  <dc:creator>Gianvito Pio</dc:creator>
  <dc:description/>
  <cp:lastModifiedBy>Andrea Del Fante</cp:lastModifiedBy>
  <cp:revision>328</cp:revision>
  <cp:lastPrinted>2016-11-11T11:43:34Z</cp:lastPrinted>
  <dcterms:created xsi:type="dcterms:W3CDTF">2016-11-02T11:48:06Z</dcterms:created>
  <dcterms:modified xsi:type="dcterms:W3CDTF">2016-12-03T12:46:00Z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73</vt:i4>
  </property>
  <property fmtid="{D5CDD505-2E9C-101B-9397-08002B2CF9AE}" pid="8" name="PresentationFormat">
    <vt:lpwstr>Presentazione su schermo (4:3)</vt:lpwstr>
  </property>
  <property fmtid="{D5CDD505-2E9C-101B-9397-08002B2CF9AE}" pid="9" name="ScaleCrop">
    <vt:bool>false</vt:bool>
  </property>
  <property fmtid="{D5CDD505-2E9C-101B-9397-08002B2CF9AE}" pid="10" name="ShareDoc">
    <vt:bool>false</vt:bool>
  </property>
  <property fmtid="{D5CDD505-2E9C-101B-9397-08002B2CF9AE}" pid="11" name="Slides">
    <vt:i4>73</vt:i4>
  </property>
</Properties>
</file>